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5277" r:id="rId1"/>
  </p:sldMasterIdLst>
  <p:notesMasterIdLst>
    <p:notesMasterId r:id="rId30"/>
  </p:notesMasterIdLst>
  <p:handoutMasterIdLst>
    <p:handoutMasterId r:id="rId31"/>
  </p:handoutMasterIdLst>
  <p:sldIdLst>
    <p:sldId id="303" r:id="rId2"/>
    <p:sldId id="470" r:id="rId3"/>
    <p:sldId id="434" r:id="rId4"/>
    <p:sldId id="433" r:id="rId5"/>
    <p:sldId id="386" r:id="rId6"/>
    <p:sldId id="487" r:id="rId7"/>
    <p:sldId id="486" r:id="rId8"/>
    <p:sldId id="482" r:id="rId9"/>
    <p:sldId id="483" r:id="rId10"/>
    <p:sldId id="441" r:id="rId11"/>
    <p:sldId id="411" r:id="rId12"/>
    <p:sldId id="444" r:id="rId13"/>
    <p:sldId id="484" r:id="rId14"/>
    <p:sldId id="485" r:id="rId15"/>
    <p:sldId id="473" r:id="rId16"/>
    <p:sldId id="423" r:id="rId17"/>
    <p:sldId id="488" r:id="rId18"/>
    <p:sldId id="404" r:id="rId19"/>
    <p:sldId id="474" r:id="rId20"/>
    <p:sldId id="446" r:id="rId21"/>
    <p:sldId id="479" r:id="rId22"/>
    <p:sldId id="481" r:id="rId23"/>
    <p:sldId id="426" r:id="rId24"/>
    <p:sldId id="451" r:id="rId25"/>
    <p:sldId id="489" r:id="rId26"/>
    <p:sldId id="490" r:id="rId27"/>
    <p:sldId id="429" r:id="rId28"/>
    <p:sldId id="468" r:id="rId29"/>
  </p:sldIdLst>
  <p:sldSz cx="9144000" cy="6858000" type="screen4x3"/>
  <p:notesSz cx="7010400" cy="9296400"/>
  <p:custDataLst>
    <p:tags r:id="rId32"/>
  </p:custDataLst>
  <p:defaultTextStyle>
    <a:defPPr>
      <a:defRPr lang="it-CH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808080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808080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808080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808080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808080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400" kern="1200">
        <a:solidFill>
          <a:srgbClr val="808080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400" kern="1200">
        <a:solidFill>
          <a:srgbClr val="808080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400" kern="1200">
        <a:solidFill>
          <a:srgbClr val="808080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400" kern="1200">
        <a:solidFill>
          <a:srgbClr val="808080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FF93"/>
    <a:srgbClr val="7AFFA9"/>
    <a:srgbClr val="7AFFAE"/>
    <a:srgbClr val="8AFFA3"/>
    <a:srgbClr val="7FFF9E"/>
    <a:srgbClr val="6AFFAE"/>
    <a:srgbClr val="5DDD8F"/>
    <a:srgbClr val="6CF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79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notesViewPr>
    <p:cSldViewPr>
      <p:cViewPr varScale="1">
        <p:scale>
          <a:sx n="129" d="100"/>
          <a:sy n="129" d="100"/>
        </p:scale>
        <p:origin x="-5216" y="-11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charset="0"/>
                <a:ea typeface="Geneva" charset="0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charset="0"/>
                <a:ea typeface="Geneva" charset="0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de-CH" altLang="en-US"/>
              <a:t>Triathlon International de Genève</a:t>
            </a:r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623C585-5301-4349-ABA2-311158174DB9}" type="slidenum">
              <a:rPr lang="de-CH" altLang="en-US"/>
              <a:pPr>
                <a:defRPr/>
              </a:pPr>
              <a:t>‹#›</a:t>
            </a:fld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209183850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  <a:ea typeface="Geneva" charset="0"/>
                <a:cs typeface="+mn-cs"/>
              </a:defRPr>
            </a:lvl1pPr>
          </a:lstStyle>
          <a:p>
            <a:pPr>
              <a:defRPr/>
            </a:pPr>
            <a:endParaRPr lang="it-CH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ea typeface="Geneva" charset="0"/>
                <a:cs typeface="+mn-cs"/>
              </a:defRPr>
            </a:lvl1pPr>
          </a:lstStyle>
          <a:p>
            <a:pPr>
              <a:defRPr/>
            </a:pPr>
            <a:endParaRPr lang="it-CH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CH" noProof="0" smtClean="0"/>
              <a:t>Click to edit Master text styles</a:t>
            </a:r>
          </a:p>
          <a:p>
            <a:pPr lvl="1"/>
            <a:r>
              <a:rPr lang="it-CH" noProof="0" smtClean="0"/>
              <a:t>Second level</a:t>
            </a:r>
          </a:p>
          <a:p>
            <a:pPr lvl="2"/>
            <a:r>
              <a:rPr lang="it-CH" noProof="0" smtClean="0"/>
              <a:t>Third level</a:t>
            </a:r>
          </a:p>
          <a:p>
            <a:pPr lvl="3"/>
            <a:r>
              <a:rPr lang="it-CH" noProof="0" smtClean="0"/>
              <a:t>Fourth level</a:t>
            </a:r>
          </a:p>
          <a:p>
            <a:pPr lvl="4"/>
            <a:r>
              <a:rPr lang="it-CH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it-CH" altLang="en-US"/>
              <a:t>Triathlon International de Genève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608B4D9-EF1E-4ED8-81EB-2EFFC8F1DD4B}" type="slidenum">
              <a:rPr lang="it-CH" altLang="en-US"/>
              <a:pPr>
                <a:defRPr/>
              </a:pPr>
              <a:t>‹#›</a:t>
            </a:fld>
            <a:endParaRPr lang="it-CH" altLang="en-US"/>
          </a:p>
        </p:txBody>
      </p:sp>
    </p:spTree>
    <p:extLst>
      <p:ext uri="{BB962C8B-B14F-4D97-AF65-F5344CB8AC3E}">
        <p14:creationId xmlns:p14="http://schemas.microsoft.com/office/powerpoint/2010/main" val="88206843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Genev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Geneva" charset="0"/>
        <a:cs typeface="Genev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Geneva" charset="0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Geneva" charset="0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Geneva" charset="0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altLang="en-US" smtClean="0">
              <a:latin typeface="Times New Roman" panose="02020603050405020304" pitchFamily="18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4DC704A-3EED-4233-BCE5-58BD0F8482F3}" type="slidenum">
              <a:rPr lang="es-ES" altLang="en-US" sz="1200" smtClean="0">
                <a:solidFill>
                  <a:schemeClr val="tx1"/>
                </a:solidFill>
                <a:latin typeface="Gill Sans" charset="0"/>
                <a:sym typeface="Gill Sans" charset="0"/>
              </a:rPr>
              <a:pPr/>
              <a:t>28</a:t>
            </a:fld>
            <a:endParaRPr lang="es-ES" altLang="en-US" sz="1200" smtClean="0">
              <a:solidFill>
                <a:schemeClr val="tx1"/>
              </a:solidFill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63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5A235-B52F-4BDC-A653-84FA78FF9BB9}" type="datetimeFigureOut">
              <a:rPr lang="en-US" altLang="en-US"/>
              <a:pPr>
                <a:defRPr/>
              </a:pPr>
              <a:t>9/13/2016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51DB3-FD6B-4104-8DDC-70214FBEEE86}" type="slidenum">
              <a:rPr lang="de-CH" altLang="en-US"/>
              <a:pPr>
                <a:defRPr/>
              </a:pPr>
              <a:t>‹#›</a:t>
            </a:fld>
            <a:r>
              <a:rPr lang="de-CH" altLang="en-US"/>
              <a:t>/10</a:t>
            </a:r>
          </a:p>
        </p:txBody>
      </p:sp>
    </p:spTree>
    <p:extLst>
      <p:ext uri="{BB962C8B-B14F-4D97-AF65-F5344CB8AC3E}">
        <p14:creationId xmlns:p14="http://schemas.microsoft.com/office/powerpoint/2010/main" val="418710089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13325-EDAF-4841-8E4E-0281D71C367F}" type="datetimeFigureOut">
              <a:rPr lang="en-US" altLang="en-US"/>
              <a:pPr>
                <a:defRPr/>
              </a:pPr>
              <a:t>9/13/2016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5CA6C-F7FF-4C3D-A331-7B9452E51364}" type="slidenum">
              <a:rPr lang="de-CH" altLang="en-US"/>
              <a:pPr>
                <a:defRPr/>
              </a:pPr>
              <a:t>‹#›</a:t>
            </a:fld>
            <a:r>
              <a:rPr lang="de-CH" altLang="en-US"/>
              <a:t>/10</a:t>
            </a:r>
          </a:p>
        </p:txBody>
      </p:sp>
    </p:spTree>
    <p:extLst>
      <p:ext uri="{BB962C8B-B14F-4D97-AF65-F5344CB8AC3E}">
        <p14:creationId xmlns:p14="http://schemas.microsoft.com/office/powerpoint/2010/main" val="413035348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5AAC1-3161-46E6-B1E6-CA944056E9D2}" type="datetimeFigureOut">
              <a:rPr lang="en-US" altLang="en-US"/>
              <a:pPr>
                <a:defRPr/>
              </a:pPr>
              <a:t>9/13/2016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72F7F-E8DF-4766-AC52-E8F904F60C3B}" type="slidenum">
              <a:rPr lang="de-CH" altLang="en-US"/>
              <a:pPr>
                <a:defRPr/>
              </a:pPr>
              <a:t>‹#›</a:t>
            </a:fld>
            <a:r>
              <a:rPr lang="de-CH" altLang="en-US"/>
              <a:t>/10</a:t>
            </a:r>
          </a:p>
        </p:txBody>
      </p:sp>
    </p:spTree>
    <p:extLst>
      <p:ext uri="{BB962C8B-B14F-4D97-AF65-F5344CB8AC3E}">
        <p14:creationId xmlns:p14="http://schemas.microsoft.com/office/powerpoint/2010/main" val="49752442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hpGridNormal" hidden="1"/>
          <p:cNvGrpSpPr>
            <a:grpSpLocks/>
          </p:cNvGrpSpPr>
          <p:nvPr/>
        </p:nvGrpSpPr>
        <p:grpSpPr bwMode="auto">
          <a:xfrm>
            <a:off x="0" y="0"/>
            <a:ext cx="9140825" cy="6856413"/>
            <a:chOff x="0" y="0"/>
            <a:chExt cx="5758" cy="4319"/>
          </a:xfrm>
        </p:grpSpPr>
        <p:sp>
          <p:nvSpPr>
            <p:cNvPr id="4" name="Line 47" hidden="1"/>
            <p:cNvSpPr>
              <a:spLocks noChangeShapeType="1"/>
            </p:cNvSpPr>
            <p:nvPr userDrawn="1"/>
          </p:nvSpPr>
          <p:spPr bwMode="auto">
            <a:xfrm>
              <a:off x="203" y="0"/>
              <a:ext cx="0" cy="4319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" name="Line 48" hidden="1"/>
            <p:cNvSpPr>
              <a:spLocks noChangeShapeType="1"/>
            </p:cNvSpPr>
            <p:nvPr userDrawn="1"/>
          </p:nvSpPr>
          <p:spPr bwMode="auto">
            <a:xfrm>
              <a:off x="2877" y="0"/>
              <a:ext cx="0" cy="4319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" name="Line 49" hidden="1"/>
            <p:cNvSpPr>
              <a:spLocks noChangeShapeType="1"/>
            </p:cNvSpPr>
            <p:nvPr userDrawn="1"/>
          </p:nvSpPr>
          <p:spPr bwMode="auto">
            <a:xfrm>
              <a:off x="3619" y="0"/>
              <a:ext cx="0" cy="4319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" name="Line 50" hidden="1"/>
            <p:cNvSpPr>
              <a:spLocks noChangeShapeType="1"/>
            </p:cNvSpPr>
            <p:nvPr userDrawn="1"/>
          </p:nvSpPr>
          <p:spPr bwMode="auto">
            <a:xfrm>
              <a:off x="5551" y="0"/>
              <a:ext cx="0" cy="4319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" name="Line 51" hidden="1"/>
            <p:cNvSpPr>
              <a:spLocks noChangeShapeType="1"/>
            </p:cNvSpPr>
            <p:nvPr userDrawn="1"/>
          </p:nvSpPr>
          <p:spPr bwMode="auto">
            <a:xfrm>
              <a:off x="0" y="208"/>
              <a:ext cx="5758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Line 52" hidden="1"/>
            <p:cNvSpPr>
              <a:spLocks noChangeShapeType="1"/>
            </p:cNvSpPr>
            <p:nvPr userDrawn="1"/>
          </p:nvSpPr>
          <p:spPr bwMode="auto">
            <a:xfrm>
              <a:off x="0" y="906"/>
              <a:ext cx="5758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" name="Line 53" hidden="1"/>
            <p:cNvSpPr>
              <a:spLocks noChangeShapeType="1"/>
            </p:cNvSpPr>
            <p:nvPr userDrawn="1"/>
          </p:nvSpPr>
          <p:spPr bwMode="auto">
            <a:xfrm>
              <a:off x="0" y="2280"/>
              <a:ext cx="5758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" name="Line 54" hidden="1"/>
            <p:cNvSpPr>
              <a:spLocks noChangeShapeType="1"/>
            </p:cNvSpPr>
            <p:nvPr userDrawn="1"/>
          </p:nvSpPr>
          <p:spPr bwMode="auto">
            <a:xfrm>
              <a:off x="0" y="3639"/>
              <a:ext cx="5758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Line 55" hidden="1"/>
            <p:cNvSpPr>
              <a:spLocks noChangeShapeType="1"/>
            </p:cNvSpPr>
            <p:nvPr userDrawn="1"/>
          </p:nvSpPr>
          <p:spPr bwMode="auto">
            <a:xfrm>
              <a:off x="0" y="4171"/>
              <a:ext cx="5758" cy="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4" name="shpDraft" hidden="1"/>
          <p:cNvSpPr txBox="1">
            <a:spLocks noChangeArrowheads="1"/>
          </p:cNvSpPr>
          <p:nvPr/>
        </p:nvSpPr>
        <p:spPr bwMode="auto">
          <a:xfrm>
            <a:off x="6967538" y="347663"/>
            <a:ext cx="1944687" cy="431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/>
          <a:lstStyle>
            <a:lvl1pPr>
              <a:defRPr sz="1400">
                <a:solidFill>
                  <a:srgbClr val="80808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75000"/>
              </a:lnSpc>
              <a:defRPr/>
            </a:pPr>
            <a:r>
              <a:rPr lang="de-CH" sz="3600" b="1" smtClean="0">
                <a:solidFill>
                  <a:srgbClr val="FF9900"/>
                </a:solidFill>
                <a:latin typeface="Arial" panose="020B0604020202020204" pitchFamily="34" charset="0"/>
              </a:rPr>
              <a:t>Entwurf</a:t>
            </a:r>
          </a:p>
        </p:txBody>
      </p:sp>
      <p:pic>
        <p:nvPicPr>
          <p:cNvPr id="15" name="Image 23" descr="SQS_Blan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781675"/>
            <a:ext cx="736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720000" y="521672"/>
            <a:ext cx="7956456" cy="5571624"/>
          </a:xfrm>
        </p:spPr>
        <p:txBody>
          <a:bodyPr/>
          <a:lstStyle>
            <a:lvl1pPr>
              <a:defRPr sz="4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CH" noProof="0" dirty="0" smtClean="0"/>
              <a:t>Cliquez et modifiez le titre</a:t>
            </a:r>
            <a:endParaRPr lang="de-CH" noProof="0" dirty="0" smtClean="0"/>
          </a:p>
        </p:txBody>
      </p:sp>
    </p:spTree>
    <p:extLst>
      <p:ext uri="{BB962C8B-B14F-4D97-AF65-F5344CB8AC3E}">
        <p14:creationId xmlns:p14="http://schemas.microsoft.com/office/powerpoint/2010/main" val="3737525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2B7BE-22FF-4168-B37E-F0EA7B27BA5F}" type="datetimeFigureOut">
              <a:rPr lang="en-US" altLang="en-US"/>
              <a:pPr>
                <a:defRPr/>
              </a:pPr>
              <a:t>9/13/2016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6C2AB-96FA-4561-A5E6-A251BBC222D4}" type="slidenum">
              <a:rPr lang="de-CH" altLang="en-US"/>
              <a:pPr>
                <a:defRPr/>
              </a:pPr>
              <a:t>‹#›</a:t>
            </a:fld>
            <a:r>
              <a:rPr lang="de-CH" altLang="en-US"/>
              <a:t>/10</a:t>
            </a:r>
          </a:p>
        </p:txBody>
      </p:sp>
    </p:spTree>
    <p:extLst>
      <p:ext uri="{BB962C8B-B14F-4D97-AF65-F5344CB8AC3E}">
        <p14:creationId xmlns:p14="http://schemas.microsoft.com/office/powerpoint/2010/main" val="227927121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4A185-F907-44A3-A502-4CE1A150ABE6}" type="datetimeFigureOut">
              <a:rPr lang="en-US" altLang="en-US"/>
              <a:pPr>
                <a:defRPr/>
              </a:pPr>
              <a:t>9/13/2016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A92BA-8D33-4028-9CFD-5322BA2C6B69}" type="slidenum">
              <a:rPr lang="de-CH" altLang="en-US"/>
              <a:pPr>
                <a:defRPr/>
              </a:pPr>
              <a:t>‹#›</a:t>
            </a:fld>
            <a:r>
              <a:rPr lang="de-CH" altLang="en-US"/>
              <a:t>/10</a:t>
            </a:r>
          </a:p>
        </p:txBody>
      </p:sp>
    </p:spTree>
    <p:extLst>
      <p:ext uri="{BB962C8B-B14F-4D97-AF65-F5344CB8AC3E}">
        <p14:creationId xmlns:p14="http://schemas.microsoft.com/office/powerpoint/2010/main" val="733695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44B08-1A21-4BD6-A667-3FF250796A0B}" type="datetimeFigureOut">
              <a:rPr lang="en-US" altLang="en-US"/>
              <a:pPr>
                <a:defRPr/>
              </a:pPr>
              <a:t>9/13/2016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3B9F9-3438-4D8E-8BE5-624AF3593308}" type="slidenum">
              <a:rPr lang="de-CH" altLang="en-US"/>
              <a:pPr>
                <a:defRPr/>
              </a:pPr>
              <a:t>‹#›</a:t>
            </a:fld>
            <a:r>
              <a:rPr lang="de-CH" altLang="en-US"/>
              <a:t>/10</a:t>
            </a:r>
          </a:p>
        </p:txBody>
      </p:sp>
    </p:spTree>
    <p:extLst>
      <p:ext uri="{BB962C8B-B14F-4D97-AF65-F5344CB8AC3E}">
        <p14:creationId xmlns:p14="http://schemas.microsoft.com/office/powerpoint/2010/main" val="199051349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62945-8F45-4B0F-8B7A-AE1C19956C28}" type="datetimeFigureOut">
              <a:rPr lang="en-US" altLang="en-US"/>
              <a:pPr>
                <a:defRPr/>
              </a:pPr>
              <a:t>9/13/2016</a:t>
            </a:fld>
            <a:endParaRPr lang="en-US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6656B-8701-4DB7-958A-B74C49ACE796}" type="slidenum">
              <a:rPr lang="de-CH" altLang="en-US"/>
              <a:pPr>
                <a:defRPr/>
              </a:pPr>
              <a:t>‹#›</a:t>
            </a:fld>
            <a:r>
              <a:rPr lang="de-CH" altLang="en-US"/>
              <a:t>/10</a:t>
            </a:r>
          </a:p>
        </p:txBody>
      </p:sp>
    </p:spTree>
    <p:extLst>
      <p:ext uri="{BB962C8B-B14F-4D97-AF65-F5344CB8AC3E}">
        <p14:creationId xmlns:p14="http://schemas.microsoft.com/office/powerpoint/2010/main" val="232241575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E017C-49E0-4419-AF6E-D116A552AEE9}" type="datetimeFigureOut">
              <a:rPr lang="en-US" altLang="en-US"/>
              <a:pPr>
                <a:defRPr/>
              </a:pPr>
              <a:t>9/13/2016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DB1CC-5F38-4E0F-A10C-F737F5E1CAC0}" type="slidenum">
              <a:rPr lang="de-CH" altLang="en-US"/>
              <a:pPr>
                <a:defRPr/>
              </a:pPr>
              <a:t>‹#›</a:t>
            </a:fld>
            <a:r>
              <a:rPr lang="de-CH" altLang="en-US"/>
              <a:t>/10</a:t>
            </a:r>
          </a:p>
        </p:txBody>
      </p:sp>
    </p:spTree>
    <p:extLst>
      <p:ext uri="{BB962C8B-B14F-4D97-AF65-F5344CB8AC3E}">
        <p14:creationId xmlns:p14="http://schemas.microsoft.com/office/powerpoint/2010/main" val="275442738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9CDB2-239D-4AE0-9424-0FD30B0D0BC8}" type="datetimeFigureOut">
              <a:rPr lang="en-US" altLang="en-US"/>
              <a:pPr>
                <a:defRPr/>
              </a:pPr>
              <a:t>9/13/2016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D178D-36B6-4815-87E0-BC7673EE2B91}" type="slidenum">
              <a:rPr lang="de-CH" altLang="en-US"/>
              <a:pPr>
                <a:defRPr/>
              </a:pPr>
              <a:t>‹#›</a:t>
            </a:fld>
            <a:r>
              <a:rPr lang="de-CH" altLang="en-US"/>
              <a:t>/10</a:t>
            </a:r>
          </a:p>
        </p:txBody>
      </p:sp>
    </p:spTree>
    <p:extLst>
      <p:ext uri="{BB962C8B-B14F-4D97-AF65-F5344CB8AC3E}">
        <p14:creationId xmlns:p14="http://schemas.microsoft.com/office/powerpoint/2010/main" val="350895331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5EC3E-132B-4852-8BDC-3780E4ACC849}" type="datetimeFigureOut">
              <a:rPr lang="en-US" altLang="en-US"/>
              <a:pPr>
                <a:defRPr/>
              </a:pPr>
              <a:t>9/13/2016</a:t>
            </a:fld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F47FF-2B6B-4B74-A902-C4524AC8990E}" type="slidenum">
              <a:rPr lang="de-CH" altLang="en-US"/>
              <a:pPr>
                <a:defRPr/>
              </a:pPr>
              <a:t>‹#›</a:t>
            </a:fld>
            <a:r>
              <a:rPr lang="de-CH" altLang="en-US"/>
              <a:t>/10</a:t>
            </a:r>
          </a:p>
        </p:txBody>
      </p:sp>
    </p:spTree>
    <p:extLst>
      <p:ext uri="{BB962C8B-B14F-4D97-AF65-F5344CB8AC3E}">
        <p14:creationId xmlns:p14="http://schemas.microsoft.com/office/powerpoint/2010/main" val="212527110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662CE-D91B-45BA-B8DB-E346849BC207}" type="datetimeFigureOut">
              <a:rPr lang="en-US" altLang="en-US"/>
              <a:pPr>
                <a:defRPr/>
              </a:pPr>
              <a:t>9/13/2016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B6EFE-935D-40BD-B9E4-BC0E9343C778}" type="slidenum">
              <a:rPr lang="de-CH" altLang="en-US"/>
              <a:pPr>
                <a:defRPr/>
              </a:pPr>
              <a:t>‹#›</a:t>
            </a:fld>
            <a:r>
              <a:rPr lang="de-CH" altLang="en-US"/>
              <a:t>/10</a:t>
            </a:r>
          </a:p>
        </p:txBody>
      </p:sp>
    </p:spTree>
    <p:extLst>
      <p:ext uri="{BB962C8B-B14F-4D97-AF65-F5344CB8AC3E}">
        <p14:creationId xmlns:p14="http://schemas.microsoft.com/office/powerpoint/2010/main" val="350200914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E9C95D3-D671-4B1E-BD4D-6A1623F82C52}" type="datetimeFigureOut">
              <a:rPr lang="en-US" altLang="en-US"/>
              <a:pPr>
                <a:defRPr/>
              </a:pPr>
              <a:t>9/13/2016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E484685-8C94-4CE4-8966-0EEE007B7B05}" type="slidenum">
              <a:rPr lang="de-CH" altLang="en-US"/>
              <a:pPr>
                <a:defRPr/>
              </a:pPr>
              <a:t>‹#›</a:t>
            </a:fld>
            <a:r>
              <a:rPr lang="de-CH" altLang="en-US"/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86" r:id="rId1"/>
    <p:sldLayoutId id="2147485379" r:id="rId2"/>
    <p:sldLayoutId id="2147485387" r:id="rId3"/>
    <p:sldLayoutId id="2147485380" r:id="rId4"/>
    <p:sldLayoutId id="2147485388" r:id="rId5"/>
    <p:sldLayoutId id="2147485381" r:id="rId6"/>
    <p:sldLayoutId id="2147485382" r:id="rId7"/>
    <p:sldLayoutId id="2147485389" r:id="rId8"/>
    <p:sldLayoutId id="2147485383" r:id="rId9"/>
    <p:sldLayoutId id="2147485384" r:id="rId10"/>
    <p:sldLayoutId id="2147485385" r:id="rId11"/>
    <p:sldLayoutId id="214748539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5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17.png"/><Relationship Id="rId5" Type="http://schemas.openxmlformats.org/officeDocument/2006/relationships/image" Target="../media/image5.jpeg"/><Relationship Id="rId4" Type="http://schemas.openxmlformats.org/officeDocument/2006/relationships/image" Target="../media/image13.jpe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5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image" Target="../media/image3.jp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3.jpg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http://www.triathlon.org/about/downloads/category/race_briefings/" TargetMode="Externa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0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B6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/>
          <p:cNvSpPr txBox="1">
            <a:spLocks/>
          </p:cNvSpPr>
          <p:nvPr/>
        </p:nvSpPr>
        <p:spPr bwMode="auto">
          <a:xfrm>
            <a:off x="564095" y="3558221"/>
            <a:ext cx="8015808" cy="8382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4000" b="0" i="0">
                <a:solidFill>
                  <a:schemeClr val="tx2"/>
                </a:solidFill>
                <a:latin typeface="+mj-lt"/>
                <a:ea typeface="ＭＳ Ｐゴシック" charset="0"/>
                <a:cs typeface="Geneva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500" b="1">
                <a:solidFill>
                  <a:schemeClr val="tx2"/>
                </a:solidFill>
                <a:latin typeface="Verdana" charset="0"/>
                <a:ea typeface="ＭＳ Ｐゴシック" charset="0"/>
                <a:cs typeface="Genev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500" b="1">
                <a:solidFill>
                  <a:schemeClr val="tx2"/>
                </a:solidFill>
                <a:latin typeface="Verdana" charset="0"/>
                <a:ea typeface="ＭＳ Ｐゴシック" charset="0"/>
                <a:cs typeface="Genev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500" b="1">
                <a:solidFill>
                  <a:schemeClr val="tx2"/>
                </a:solidFill>
                <a:latin typeface="Verdana" charset="0"/>
                <a:ea typeface="ＭＳ Ｐゴシック" charset="0"/>
                <a:cs typeface="Genev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500" b="1">
                <a:solidFill>
                  <a:schemeClr val="tx2"/>
                </a:solidFill>
                <a:latin typeface="Verdana" charset="0"/>
                <a:ea typeface="ＭＳ Ｐゴシック" charset="0"/>
                <a:cs typeface="Geneva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500" b="1">
                <a:solidFill>
                  <a:schemeClr val="tx2"/>
                </a:solidFill>
                <a:latin typeface="Verdana" charset="0"/>
                <a:ea typeface="Geneva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500" b="1">
                <a:solidFill>
                  <a:schemeClr val="tx2"/>
                </a:solidFill>
                <a:latin typeface="Verdana" charset="0"/>
                <a:ea typeface="Geneva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500" b="1">
                <a:solidFill>
                  <a:schemeClr val="tx2"/>
                </a:solidFill>
                <a:latin typeface="Verdana" charset="0"/>
                <a:ea typeface="Geneva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2500" b="1">
                <a:solidFill>
                  <a:schemeClr val="tx2"/>
                </a:solidFill>
                <a:latin typeface="Verdana" charset="0"/>
                <a:ea typeface="Geneva" charset="0"/>
              </a:defRPr>
            </a:lvl9pPr>
          </a:lstStyle>
          <a:p>
            <a:pPr>
              <a:defRPr/>
            </a:pPr>
            <a:r>
              <a:rPr lang="fr-FR" altLang="fr-FR" sz="3600" b="1" kern="0" dirty="0" smtClean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a typeface="ＭＳ Ｐゴシック" pitchFamily="34" charset="-128"/>
                <a:cs typeface="Arial" panose="020B0604020202020204" pitchFamily="34" charset="0"/>
              </a:rPr>
              <a:t>Elite/U23/Jr/Para</a:t>
            </a:r>
            <a:r>
              <a:rPr lang="fr-FR" altLang="fr-FR" sz="3600" b="1" kern="0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fr-FR" altLang="fr-FR" sz="3600" b="1" kern="0" dirty="0" err="1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a typeface="ＭＳ Ｐゴシック" pitchFamily="34" charset="-128"/>
                <a:cs typeface="Arial" panose="020B0604020202020204" pitchFamily="34" charset="0"/>
              </a:rPr>
              <a:t>Aquathlon</a:t>
            </a:r>
            <a:r>
              <a:rPr lang="fr-FR" altLang="fr-FR" sz="3600" b="1" kern="0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a typeface="ＭＳ Ｐゴシック" pitchFamily="34" charset="-128"/>
                <a:cs typeface="Arial" panose="020B0604020202020204" pitchFamily="34" charset="0"/>
              </a:rPr>
              <a:t> Briefing</a:t>
            </a:r>
            <a:endParaRPr lang="fr-FR" altLang="fr-FR" sz="3600" b="1" kern="0" dirty="0" smtClean="0">
              <a:ln>
                <a:solidFill>
                  <a:schemeClr val="bg1"/>
                </a:solidFill>
              </a:ln>
              <a:solidFill>
                <a:srgbClr val="000000"/>
              </a:solidFill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9219" name="ZoneTexte 1"/>
          <p:cNvSpPr txBox="1">
            <a:spLocks noChangeArrowheads="1"/>
          </p:cNvSpPr>
          <p:nvPr/>
        </p:nvSpPr>
        <p:spPr bwMode="auto">
          <a:xfrm>
            <a:off x="1802984" y="4941168"/>
            <a:ext cx="55380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fr-FR" altLang="fr-FR" sz="2800" b="1" kern="0" dirty="0" err="1" smtClean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a typeface="ＭＳ Ｐゴシック" pitchFamily="34" charset="-128"/>
                <a:cs typeface="Arial" panose="020B0604020202020204" pitchFamily="34" charset="0"/>
              </a:rPr>
              <a:t>Wednesday</a:t>
            </a:r>
            <a:r>
              <a:rPr lang="fr-FR" altLang="fr-FR" sz="2800" b="1" kern="0" dirty="0" smtClean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fr-FR" altLang="fr-FR" sz="2800" b="1" kern="0" dirty="0" err="1" smtClean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a typeface="ＭＳ Ｐゴシック" pitchFamily="34" charset="-128"/>
                <a:cs typeface="Arial" panose="020B0604020202020204" pitchFamily="34" charset="0"/>
              </a:rPr>
              <a:t>September</a:t>
            </a:r>
            <a:r>
              <a:rPr lang="fr-FR" altLang="fr-FR" sz="2800" b="1" kern="0" dirty="0" smtClean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ea typeface="ＭＳ Ｐゴシック" pitchFamily="34" charset="-128"/>
                <a:cs typeface="Arial" panose="020B0604020202020204" pitchFamily="34" charset="0"/>
              </a:rPr>
              <a:t> 14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" t="30050" b="30050"/>
          <a:stretch/>
        </p:blipFill>
        <p:spPr>
          <a:xfrm>
            <a:off x="-21973" y="1"/>
            <a:ext cx="9162288" cy="298534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WCS_zeile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39C05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0" y="146050"/>
            <a:ext cx="39959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</a:t>
            </a:r>
            <a:endParaRPr lang="en-GB" alt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TextBox 2"/>
          <p:cNvSpPr txBox="1">
            <a:spLocks noChangeArrowheads="1"/>
          </p:cNvSpPr>
          <p:nvPr/>
        </p:nvSpPr>
        <p:spPr bwMode="auto">
          <a:xfrm>
            <a:off x="237455" y="1458793"/>
            <a:ext cx="8669089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en-US" sz="3000" b="1" u="sng" dirty="0" smtClean="0">
                <a:solidFill>
                  <a:schemeClr val="tx1"/>
                </a:solidFill>
                <a:latin typeface="Arial" panose="020B0604020202020204" pitchFamily="34" charset="0"/>
              </a:rPr>
              <a:t>Run</a:t>
            </a:r>
            <a:endParaRPr lang="hu-HU" altLang="en-US" sz="3000" b="1" u="sng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hu-HU" altLang="en-US" sz="3000" dirty="0">
                <a:solidFill>
                  <a:schemeClr val="tx1"/>
                </a:solidFill>
                <a:latin typeface="Arial" panose="020B0604020202020204" pitchFamily="34" charset="0"/>
              </a:rPr>
              <a:t>1 lap of </a:t>
            </a:r>
            <a:r>
              <a:rPr lang="en-US" altLang="en-US" sz="3000" dirty="0" smtClean="0">
                <a:solidFill>
                  <a:schemeClr val="tx1"/>
                </a:solidFill>
                <a:latin typeface="Arial" panose="020B0604020202020204" pitchFamily="34" charset="0"/>
              </a:rPr>
              <a:t>2.5 km</a:t>
            </a:r>
            <a:endParaRPr lang="hu-HU" altLang="en-US" sz="3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hu-HU" altLang="en-US" sz="3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en-US" sz="3000" b="1" u="sng" dirty="0" smtClean="0">
                <a:solidFill>
                  <a:schemeClr val="tx1"/>
                </a:solidFill>
                <a:latin typeface="Arial" panose="020B0604020202020204" pitchFamily="34" charset="0"/>
              </a:rPr>
              <a:t>Swim</a:t>
            </a:r>
            <a:endParaRPr lang="hu-HU" altLang="en-US" sz="3000" b="1" u="sng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  <a:r>
              <a:rPr lang="hu-HU" altLang="en-US" sz="3000" dirty="0">
                <a:solidFill>
                  <a:schemeClr val="tx1"/>
                </a:solidFill>
                <a:latin typeface="Arial" panose="020B0604020202020204" pitchFamily="34" charset="0"/>
              </a:rPr>
              <a:t> lap of </a:t>
            </a:r>
            <a:r>
              <a:rPr lang="en-US" altLang="en-US" sz="3000" dirty="0" smtClean="0">
                <a:solidFill>
                  <a:schemeClr val="tx1"/>
                </a:solidFill>
                <a:latin typeface="Arial" panose="020B0604020202020204" pitchFamily="34" charset="0"/>
              </a:rPr>
              <a:t>1.0 km</a:t>
            </a:r>
            <a:endParaRPr lang="en-US" altLang="en-US" sz="3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hu-HU" altLang="en-US" sz="3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hu-HU" altLang="en-US" sz="3000" b="1" u="sng" dirty="0">
                <a:solidFill>
                  <a:schemeClr val="tx1"/>
                </a:solidFill>
                <a:latin typeface="Arial" panose="020B0604020202020204" pitchFamily="34" charset="0"/>
              </a:rPr>
              <a:t>Run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  <a:r>
              <a:rPr lang="hu-HU" altLang="en-US" sz="3000" dirty="0">
                <a:solidFill>
                  <a:schemeClr val="tx1"/>
                </a:solidFill>
                <a:latin typeface="Arial" panose="020B0604020202020204" pitchFamily="34" charset="0"/>
              </a:rPr>
              <a:t> lap of </a:t>
            </a:r>
            <a:r>
              <a:rPr lang="en-US" altLang="en-US" sz="3000" dirty="0" smtClean="0">
                <a:solidFill>
                  <a:schemeClr val="tx1"/>
                </a:solidFill>
                <a:latin typeface="Arial" panose="020B0604020202020204" pitchFamily="34" charset="0"/>
              </a:rPr>
              <a:t>2.5</a:t>
            </a:r>
            <a:r>
              <a:rPr lang="hu-HU" altLang="en-US" sz="30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</a:rPr>
              <a:t>km</a:t>
            </a:r>
            <a:endParaRPr lang="hu-HU" altLang="en-US" sz="3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6389" name="Kép 1" descr="ITU_3CircleLOGO_onWh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6164263"/>
            <a:ext cx="7016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611" y="-1"/>
            <a:ext cx="2507389" cy="8159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WCS_zeile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4DD78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0" y="-69067"/>
            <a:ext cx="50768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CH" alt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Aquathlon</a:t>
            </a:r>
            <a:r>
              <a:rPr lang="fr-CH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 </a:t>
            </a:r>
            <a:r>
              <a:rPr lang="fr-CH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</a:t>
            </a:r>
            <a:r>
              <a:rPr lang="fr-CH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Overveiw</a:t>
            </a:r>
            <a:endParaRPr lang="en-GB" alt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6" name="Kép 1" descr="ITU_3CircleLOGO_onWh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6164263"/>
            <a:ext cx="7016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t="7725"/>
          <a:stretch/>
        </p:blipFill>
        <p:spPr>
          <a:xfrm>
            <a:off x="107504" y="962025"/>
            <a:ext cx="8215622" cy="56353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6611" y="-1"/>
            <a:ext cx="2507389" cy="815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6011" y="1031090"/>
            <a:ext cx="3895142" cy="126758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WCS_zeile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6FFF9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-125" y="136852"/>
            <a:ext cx="87804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Pre-Start Procedure</a:t>
            </a:r>
            <a:endParaRPr lang="en-GB" alt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TextBox 2"/>
          <p:cNvSpPr txBox="1">
            <a:spLocks noChangeArrowheads="1"/>
          </p:cNvSpPr>
          <p:nvPr/>
        </p:nvSpPr>
        <p:spPr bwMode="auto">
          <a:xfrm>
            <a:off x="127794" y="852478"/>
            <a:ext cx="8888412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 into pre-start zones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minutes before start – move into pre-start zone located outside of Transition on the road</a:t>
            </a: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announcements</a:t>
            </a: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timing chip on left ankle.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take non-essential equipment </a:t>
            </a: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</a:t>
            </a: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including water 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bottles or clothing</a:t>
            </a: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Athletes names will be announced and will 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 on to the start line.</a:t>
            </a: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5" name="Kép 1" descr="ITU_3CircleLOGO_onWh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6164263"/>
            <a:ext cx="7016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611" y="-1"/>
            <a:ext cx="2507389" cy="8159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WCS_zeile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6FFF9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-125" y="136852"/>
            <a:ext cx="87804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</a:t>
            </a:r>
            <a:r>
              <a:rPr lang="en-GB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</a:t>
            </a:r>
            <a:endParaRPr lang="en-GB" alt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TextBox 2"/>
          <p:cNvSpPr txBox="1">
            <a:spLocks noChangeArrowheads="1"/>
          </p:cNvSpPr>
          <p:nvPr/>
        </p:nvSpPr>
        <p:spPr bwMode="auto">
          <a:xfrm>
            <a:off x="127794" y="852478"/>
            <a:ext cx="8888412" cy="385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2400" b="1" u="sng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Athletes </a:t>
            </a:r>
            <a:r>
              <a:rPr lang="en-GB" altLang="en-US" sz="2400" b="1" u="sng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 </a:t>
            </a:r>
            <a:r>
              <a:rPr lang="en-GB" altLang="en-US" sz="2400" b="1" u="sng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position</a:t>
            </a:r>
            <a:endParaRPr lang="en-US" altLang="en-US" sz="2400" dirty="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hu-HU" altLang="en-US" sz="2400" dirty="0" smtClean="0">
                <a:solidFill>
                  <a:schemeClr val="tx1"/>
                </a:solidFill>
                <a:latin typeface="+mj-lt"/>
              </a:rPr>
              <a:t>The </a:t>
            </a:r>
            <a:r>
              <a:rPr lang="hu-HU" altLang="en-US" sz="2400" dirty="0">
                <a:solidFill>
                  <a:schemeClr val="tx1"/>
                </a:solidFill>
                <a:latin typeface="+mj-lt"/>
              </a:rPr>
              <a:t>start can be given any time</a:t>
            </a:r>
            <a:r>
              <a:rPr lang="en-US" alt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hu-HU" altLang="en-US" sz="2400" dirty="0">
                <a:solidFill>
                  <a:schemeClr val="tx1"/>
                </a:solidFill>
                <a:latin typeface="+mj-lt"/>
              </a:rPr>
              <a:t>after the </a:t>
            </a:r>
            <a:r>
              <a:rPr lang="en-US" altLang="en-US" sz="2400" dirty="0" smtClean="0">
                <a:solidFill>
                  <a:schemeClr val="tx1"/>
                </a:solidFill>
                <a:latin typeface="+mj-lt"/>
              </a:rPr>
              <a:t>Race Referee </a:t>
            </a:r>
            <a:r>
              <a:rPr lang="en-US" altLang="en-US" sz="2400" dirty="0">
                <a:solidFill>
                  <a:schemeClr val="tx1"/>
                </a:solidFill>
                <a:latin typeface="+mj-lt"/>
              </a:rPr>
              <a:t>announces ”</a:t>
            </a:r>
            <a:r>
              <a:rPr lang="es-ES" altLang="ja-JP" sz="2400" dirty="0" err="1">
                <a:solidFill>
                  <a:schemeClr val="tx1"/>
                </a:solidFill>
                <a:latin typeface="+mj-lt"/>
              </a:rPr>
              <a:t>On</a:t>
            </a:r>
            <a:r>
              <a:rPr lang="en-US" altLang="ja-JP" sz="2400" dirty="0">
                <a:solidFill>
                  <a:schemeClr val="tx1"/>
                </a:solidFill>
                <a:latin typeface="+mj-lt"/>
              </a:rPr>
              <a:t> your mark</a:t>
            </a:r>
            <a:r>
              <a:rPr lang="hu-HU" altLang="en-US" sz="2400" dirty="0">
                <a:solidFill>
                  <a:schemeClr val="tx1"/>
                </a:solidFill>
                <a:latin typeface="+mj-lt"/>
              </a:rPr>
              <a:t>”</a:t>
            </a:r>
            <a:endParaRPr lang="hu-HU" altLang="ja-JP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+mj-lt"/>
              </a:rPr>
              <a:t>Air </a:t>
            </a:r>
            <a:r>
              <a:rPr lang="hu-HU" altLang="en-US" sz="2400" dirty="0">
                <a:solidFill>
                  <a:schemeClr val="tx1"/>
                </a:solidFill>
                <a:latin typeface="+mj-lt"/>
              </a:rPr>
              <a:t>h</a:t>
            </a:r>
            <a:r>
              <a:rPr lang="en-US" altLang="en-US" sz="2400" dirty="0" err="1">
                <a:solidFill>
                  <a:schemeClr val="tx1"/>
                </a:solidFill>
                <a:latin typeface="+mj-lt"/>
              </a:rPr>
              <a:t>orn</a:t>
            </a:r>
            <a:r>
              <a:rPr lang="en-US" altLang="en-US" sz="2400" dirty="0">
                <a:solidFill>
                  <a:schemeClr val="tx1"/>
                </a:solidFill>
                <a:latin typeface="+mj-lt"/>
              </a:rPr>
              <a:t> blast </a:t>
            </a:r>
            <a:r>
              <a:rPr lang="en-US" altLang="en-US" sz="2400" dirty="0" smtClean="0">
                <a:solidFill>
                  <a:schemeClr val="tx1"/>
                </a:solidFill>
                <a:latin typeface="+mj-lt"/>
              </a:rPr>
              <a:t>.</a:t>
            </a:r>
            <a:endParaRPr lang="hu-HU" altLang="en-US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hu-HU" altLang="en-US" sz="2400" dirty="0">
                <a:solidFill>
                  <a:schemeClr val="tx1"/>
                </a:solidFill>
                <a:latin typeface="+mj-lt"/>
              </a:rPr>
              <a:t>T</a:t>
            </a:r>
            <a:r>
              <a:rPr lang="en-US" altLang="en-US" sz="2400" dirty="0">
                <a:solidFill>
                  <a:schemeClr val="tx1"/>
                </a:solidFill>
                <a:latin typeface="+mj-lt"/>
              </a:rPr>
              <a:t>he </a:t>
            </a:r>
            <a:r>
              <a:rPr lang="hu-HU" altLang="en-US" sz="2400" dirty="0">
                <a:solidFill>
                  <a:schemeClr val="tx1"/>
                </a:solidFill>
                <a:latin typeface="+mj-lt"/>
              </a:rPr>
              <a:t>r</a:t>
            </a:r>
            <a:r>
              <a:rPr lang="en-US" altLang="en-US" sz="2400" dirty="0">
                <a:solidFill>
                  <a:schemeClr val="tx1"/>
                </a:solidFill>
                <a:latin typeface="+mj-lt"/>
              </a:rPr>
              <a:t>ace </a:t>
            </a:r>
            <a:r>
              <a:rPr lang="en-US" altLang="en-US" sz="2400" dirty="0" smtClean="0">
                <a:solidFill>
                  <a:schemeClr val="tx1"/>
                </a:solidFill>
                <a:latin typeface="+mj-lt"/>
              </a:rPr>
              <a:t>starts.</a:t>
            </a:r>
            <a:endParaRPr lang="en-US" altLang="en-US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40000"/>
              </a:lnSpc>
              <a:spcBef>
                <a:spcPct val="20000"/>
              </a:spcBef>
            </a:pPr>
            <a:r>
              <a:rPr lang="en-US" altLang="en-US" sz="2400" i="1" dirty="0">
                <a:solidFill>
                  <a:srgbClr val="FF0000"/>
                </a:solidFill>
                <a:latin typeface="+mj-lt"/>
              </a:rPr>
              <a:t>	Athletes not moving forward at the start will </a:t>
            </a:r>
            <a:r>
              <a:rPr lang="hu-HU" altLang="en-US" sz="2400" i="1" dirty="0">
                <a:solidFill>
                  <a:srgbClr val="FF0000"/>
                </a:solidFill>
                <a:latin typeface="+mj-lt"/>
              </a:rPr>
              <a:t>receive a time penalty of </a:t>
            </a:r>
            <a:r>
              <a:rPr lang="hu-HU" altLang="en-US" sz="2400" i="1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en-US" altLang="en-US" sz="2400" i="1" dirty="0">
                <a:solidFill>
                  <a:srgbClr val="FF0000"/>
                </a:solidFill>
                <a:latin typeface="+mj-lt"/>
              </a:rPr>
              <a:t>0</a:t>
            </a:r>
            <a:r>
              <a:rPr lang="hu-HU" altLang="en-US" sz="2400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hu-HU" altLang="en-US" sz="2400" i="1" dirty="0">
                <a:solidFill>
                  <a:srgbClr val="FF0000"/>
                </a:solidFill>
                <a:latin typeface="+mj-lt"/>
              </a:rPr>
              <a:t>seconds in TA1.</a:t>
            </a:r>
            <a:endParaRPr lang="hu-HU" altLang="en-US" sz="24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0485" name="Kép 1" descr="ITU_3CircleLOGO_onWh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6164263"/>
            <a:ext cx="7016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611" y="-1"/>
            <a:ext cx="2507389" cy="815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1340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WCS_zeile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6FFF9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-125" y="136852"/>
            <a:ext cx="87804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 Start Procedure</a:t>
            </a:r>
            <a:endParaRPr lang="en-GB" alt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TextBox 2"/>
          <p:cNvSpPr txBox="1">
            <a:spLocks noChangeArrowheads="1"/>
          </p:cNvSpPr>
          <p:nvPr/>
        </p:nvSpPr>
        <p:spPr bwMode="auto">
          <a:xfrm>
            <a:off x="127794" y="852478"/>
            <a:ext cx="8888412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spcAft>
                <a:spcPts val="1200"/>
              </a:spcAft>
              <a:buClr>
                <a:srgbClr val="C00000"/>
              </a:buClr>
            </a:pPr>
            <a:r>
              <a:rPr lang="en-US" sz="2400" b="1" u="sng" dirty="0">
                <a:solidFill>
                  <a:schemeClr val="tx1"/>
                </a:solidFill>
                <a:latin typeface="+mn-lt"/>
              </a:rPr>
              <a:t>False start </a:t>
            </a:r>
            <a:r>
              <a:rPr lang="en-US" sz="2400" b="1" u="sng" dirty="0" smtClean="0">
                <a:solidFill>
                  <a:schemeClr val="tx1"/>
                </a:solidFill>
                <a:latin typeface="+mn-lt"/>
              </a:rPr>
              <a:t>Example</a:t>
            </a:r>
            <a:endParaRPr lang="en-US" sz="2400" u="sng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Several horn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blasts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Everyone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goes back to her/his spot</a:t>
            </a:r>
          </a:p>
          <a:p>
            <a:pPr marL="0" indent="0">
              <a:buClr>
                <a:srgbClr val="C00000"/>
              </a:buClr>
            </a:pPr>
            <a:endParaRPr lang="hu-HU" sz="2400" b="1" dirty="0">
              <a:solidFill>
                <a:schemeClr val="tx1"/>
              </a:solidFill>
              <a:latin typeface="+mn-lt"/>
            </a:endParaRPr>
          </a:p>
          <a:p>
            <a:pPr marL="0" indent="0">
              <a:spcAft>
                <a:spcPts val="1200"/>
              </a:spcAft>
              <a:buClr>
                <a:srgbClr val="C00000"/>
              </a:buClr>
            </a:pPr>
            <a:r>
              <a:rPr lang="en-US" sz="2400" b="1" u="sng" dirty="0">
                <a:solidFill>
                  <a:schemeClr val="tx1"/>
                </a:solidFill>
                <a:latin typeface="+mn-lt"/>
                <a:sym typeface="Arial Bold" pitchFamily="34" charset="0"/>
              </a:rPr>
              <a:t>Valid start but with early </a:t>
            </a:r>
            <a:r>
              <a:rPr lang="en-US" sz="2400" b="1" u="sng" dirty="0" smtClean="0">
                <a:solidFill>
                  <a:schemeClr val="tx1"/>
                </a:solidFill>
                <a:latin typeface="+mn-lt"/>
                <a:sym typeface="Arial Bold" pitchFamily="34" charset="0"/>
              </a:rPr>
              <a:t>starters</a:t>
            </a:r>
            <a:endParaRPr lang="en-US" sz="2400" b="1" u="sng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If someone starts before the horn and everyone else starts with the horn, the false starter will receive a time penalty of </a:t>
            </a:r>
            <a:br>
              <a:rPr lang="en-US" sz="2400" dirty="0">
                <a:solidFill>
                  <a:schemeClr val="tx1"/>
                </a:solidFill>
                <a:latin typeface="+mn-lt"/>
              </a:rPr>
            </a:b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10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seconds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at the penalty box on the first run. </a:t>
            </a:r>
            <a:r>
              <a:rPr lang="hu-HU" sz="2400" dirty="0">
                <a:solidFill>
                  <a:schemeClr val="tx1"/>
                </a:solidFill>
                <a:latin typeface="+mn-lt"/>
              </a:rPr>
              <a:t>(</a:t>
            </a:r>
            <a:r>
              <a:rPr lang="hu-HU" sz="2400" dirty="0">
                <a:solidFill>
                  <a:srgbClr val="FF0000"/>
                </a:solidFill>
                <a:latin typeface="+mn-lt"/>
              </a:rPr>
              <a:t>During the time penalty</a:t>
            </a:r>
            <a:r>
              <a:rPr lang="en-AU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hu-HU" sz="2400" dirty="0">
                <a:solidFill>
                  <a:srgbClr val="FF0000"/>
                </a:solidFill>
                <a:latin typeface="+mn-lt"/>
              </a:rPr>
              <a:t>athlete </a:t>
            </a:r>
            <a:r>
              <a:rPr lang="fr-CH" sz="2400" dirty="0" err="1">
                <a:solidFill>
                  <a:srgbClr val="FF0000"/>
                </a:solidFill>
                <a:latin typeface="+mn-lt"/>
              </a:rPr>
              <a:t>can</a:t>
            </a:r>
            <a:r>
              <a:rPr lang="fr-CH" sz="2400" dirty="0">
                <a:solidFill>
                  <a:srgbClr val="FF0000"/>
                </a:solidFill>
                <a:latin typeface="+mn-lt"/>
              </a:rPr>
              <a:t> not </a:t>
            </a:r>
            <a:r>
              <a:rPr lang="fr-CH" sz="2400" dirty="0" err="1">
                <a:solidFill>
                  <a:srgbClr val="FF0000"/>
                </a:solidFill>
                <a:latin typeface="+mn-lt"/>
              </a:rPr>
              <a:t>touch</a:t>
            </a:r>
            <a:r>
              <a:rPr lang="fr-CH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CH" sz="2400" dirty="0" err="1">
                <a:solidFill>
                  <a:srgbClr val="FF0000"/>
                </a:solidFill>
                <a:latin typeface="+mn-lt"/>
              </a:rPr>
              <a:t>any</a:t>
            </a:r>
            <a:r>
              <a:rPr lang="fr-CH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CH" sz="2400" dirty="0" err="1">
                <a:solidFill>
                  <a:srgbClr val="FF0000"/>
                </a:solidFill>
                <a:latin typeface="+mn-lt"/>
              </a:rPr>
              <a:t>equipment</a:t>
            </a:r>
            <a:r>
              <a:rPr lang="hu-HU" sz="2400" dirty="0">
                <a:solidFill>
                  <a:srgbClr val="FF0000"/>
                </a:solidFill>
                <a:latin typeface="+mn-lt"/>
              </a:rPr>
              <a:t>!)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0485" name="Kép 1" descr="ITU_3CircleLOGO_onWh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6164263"/>
            <a:ext cx="7016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611" y="-1"/>
            <a:ext cx="2507389" cy="815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5284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823" t="34658" r="25950" b="6541"/>
          <a:stretch/>
        </p:blipFill>
        <p:spPr>
          <a:xfrm>
            <a:off x="1043608" y="909974"/>
            <a:ext cx="7056784" cy="5902037"/>
          </a:xfrm>
          <a:prstGeom prst="snip2DiagRect">
            <a:avLst>
              <a:gd name="adj1" fmla="val 0"/>
              <a:gd name="adj2" fmla="val 0"/>
            </a:avLst>
          </a:prstGeom>
        </p:spPr>
      </p:pic>
      <p:pic>
        <p:nvPicPr>
          <p:cNvPr id="10242" name="Picture 11" descr="WCS_zeile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4DD78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3" y="0"/>
            <a:ext cx="91440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0" y="136524"/>
            <a:ext cx="7269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CH" alt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</a:t>
            </a:r>
            <a:r>
              <a:rPr lang="fr-CH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Course </a:t>
            </a:r>
            <a:r>
              <a:rPr lang="fr-CH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</a:t>
            </a:r>
            <a:endParaRPr lang="en-GB" alt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8" name="Kép 1" descr="ITU_3CircleLOGO_onWh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6164263"/>
            <a:ext cx="7016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5-Point Star 2"/>
          <p:cNvSpPr/>
          <p:nvPr/>
        </p:nvSpPr>
        <p:spPr>
          <a:xfrm>
            <a:off x="3563888" y="1340768"/>
            <a:ext cx="465460" cy="43204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6611" y="-1"/>
            <a:ext cx="2507389" cy="8159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396 0.20301 L 0.11945 0.20695 L 0.12552 0.19306 L 0.11649 0.10949 L 0.14045 0.07361 L 0.39705 0.07361 L 0.43004 0.09954 L 0.45243 0.21898 L 0.44792 0.25672 L 0.19705 0.44584 L 0.14931 0.42199 L 0.12986 0.23681 L 0.11354 0.22292 L 0.0434 0.23079 L 0.0717 0.46366 L 0.09254 0.49167 L 0.09566 0.51551 L 0.08212 0.54537 L 0.10156 0.72454 L 0.08368 0.73056 L 0.05972 0.54722 L 0.04636 0.53727 L 0.03594 0.51736 L -0.29097 0.51551 L -0.29392 0.4956 L 0.03733 0.49746 L 0.03889 0.47361 L 0.05382 0.46366 L 0.02396 0.21482 L -0.13871 0.21297 L -0.13733 -0.03379 " pathEditMode="relative" ptsTypes="AAAAAAAAAAAAAAAAAAAAAAAAAAAAAAAA">
                                      <p:cBhvr>
                                        <p:cTn id="6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1" descr="WCS_zeile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96FFA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255588" y="260350"/>
            <a:ext cx="3452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CH" alt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Course</a:t>
            </a:r>
            <a:endParaRPr lang="en-GB" altLang="en-US" sz="2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6" name="TextBox 2"/>
          <p:cNvSpPr txBox="1">
            <a:spLocks noChangeArrowheads="1"/>
          </p:cNvSpPr>
          <p:nvPr/>
        </p:nvSpPr>
        <p:spPr bwMode="auto">
          <a:xfrm>
            <a:off x="185738" y="877888"/>
            <a:ext cx="8888412" cy="260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900113" indent="-357188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hu-HU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l</a:t>
            </a:r>
            <a:r>
              <a:rPr lang="en-US" alt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ap</a:t>
            </a: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hu-HU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total distance</a:t>
            </a:r>
            <a:r>
              <a:rPr lang="hu-HU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 of </a:t>
            </a: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2.5</a:t>
            </a:r>
            <a:r>
              <a:rPr lang="hu-HU" alt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hu-HU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km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endParaRPr lang="hu-HU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Aid stations: </a:t>
            </a:r>
            <a:endParaRPr lang="hu-HU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r>
              <a:rPr lang="hu-HU" alt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per </a:t>
            </a: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lap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hu-HU" alt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For </a:t>
            </a:r>
            <a:r>
              <a:rPr lang="hu-HU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locations see the map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W</a:t>
            </a: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ater</a:t>
            </a: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Discard plastic bottles and litter in the Littering Zone (located directly after the Aid Stations</a:t>
            </a: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8677" name="Picture 6" descr="Signage litterint en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412" y="3481677"/>
            <a:ext cx="100806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7" descr="Signage litterint star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81678"/>
            <a:ext cx="10080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Kép 1" descr="ITU_3CircleLOGO_onWh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6164263"/>
            <a:ext cx="7016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6611" y="-1"/>
            <a:ext cx="2507389" cy="8159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1" descr="WCS_zeile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6CFF9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255588" y="260350"/>
            <a:ext cx="3379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CH" alt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Penalty Box</a:t>
            </a:r>
            <a:endParaRPr lang="en-GB" altLang="en-US" sz="2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179388" y="1196975"/>
            <a:ext cx="8888412" cy="430271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457200" indent="-4572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The penalty box is for infringements in: </a:t>
            </a:r>
            <a:r>
              <a:rPr lang="en-US" altLang="en-US" sz="2400" u="sng" dirty="0" smtClean="0">
                <a:solidFill>
                  <a:schemeClr val="tx1"/>
                </a:solidFill>
                <a:latin typeface="Arial" panose="020B0604020202020204" pitchFamily="34" charset="0"/>
              </a:rPr>
              <a:t>TA1, TA2 and littering 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  <a:r>
              <a:rPr lang="en-US" alt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e..x</a:t>
            </a:r>
            <a:r>
              <a:rPr lang="en-US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.: discharge or store your equipment outside your designated area, etc.</a:t>
            </a:r>
            <a:endParaRPr lang="hu-HU" alt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	(</a:t>
            </a:r>
            <a:r>
              <a:rPr lang="en-NZ" alt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Transition will be videotaped for infringements)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NZ" altLang="en-US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Location</a:t>
            </a:r>
            <a:r>
              <a:rPr lang="en-NZ" alt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before last turn leading to finish/transition 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NZ" altLang="en-US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Information</a:t>
            </a:r>
            <a:r>
              <a:rPr lang="en-NZ" alt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: White board to show race numbers</a:t>
            </a:r>
            <a:endParaRPr lang="en-US" altLang="en-US" sz="24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NZ" alt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			    (Athletes need to read the board)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NZ" altLang="en-US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Procedure: </a:t>
            </a:r>
            <a:r>
              <a:rPr lang="en-NZ" altLang="en-US" sz="2400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10 seconds</a:t>
            </a:r>
            <a:r>
              <a:rPr lang="en-NZ" altLang="en-US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NZ" alt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time penalty served on the </a:t>
            </a:r>
            <a:r>
              <a:rPr lang="en-NZ" altLang="en-US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Run</a:t>
            </a:r>
            <a:r>
              <a:rPr lang="en-NZ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endParaRPr lang="en-NZ" altLang="en-US" sz="24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>
              <a:spcBef>
                <a:spcPct val="20000"/>
              </a:spcBef>
              <a:buFontTx/>
              <a:buChar char="•"/>
              <a:defRPr/>
            </a:pPr>
            <a:r>
              <a:rPr lang="en-NZ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If you don’t stop it will result in D</a:t>
            </a:r>
            <a:r>
              <a:rPr lang="hu-HU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S</a:t>
            </a:r>
            <a:r>
              <a:rPr lang="en-NZ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Q</a:t>
            </a:r>
            <a:endParaRPr lang="en-US" altLang="en-US" sz="240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Aft>
                <a:spcPts val="1200"/>
              </a:spcAft>
              <a:defRPr/>
            </a:pPr>
            <a:endParaRPr lang="en-US" alt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701" name="Kép 1" descr="ITU_3CircleLOGO_onWh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6164263"/>
            <a:ext cx="7016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611" y="-1"/>
            <a:ext cx="2507389" cy="815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3502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 descr="WCS_zeile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5EFF9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0" y="146048"/>
            <a:ext cx="3884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CH" alt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 Area</a:t>
            </a:r>
            <a:endParaRPr lang="en-GB" altLang="en-US" sz="2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255588" y="1412875"/>
            <a:ext cx="8888412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450850" indent="-271463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522287" lvl="1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altLang="en-US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All </a:t>
            </a:r>
            <a:r>
              <a:rPr lang="de-DE" alt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used equipment into your box</a:t>
            </a:r>
          </a:p>
          <a:p>
            <a:pPr marL="1214437" lvl="2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N</a:t>
            </a:r>
            <a:r>
              <a:rPr lang="en-US" altLang="en-US" sz="2400" b="1" dirty="0" smtClean="0">
                <a:solidFill>
                  <a:srgbClr val="FF3300"/>
                </a:solidFill>
                <a:latin typeface="Arial" panose="020B0604020202020204" pitchFamily="34" charset="0"/>
              </a:rPr>
              <a:t>ot </a:t>
            </a:r>
            <a:r>
              <a:rPr lang="en-US" altLang="en-US" sz="2400" b="1" dirty="0">
                <a:solidFill>
                  <a:srgbClr val="FF3300"/>
                </a:solidFill>
                <a:latin typeface="Arial" panose="020B0604020202020204" pitchFamily="34" charset="0"/>
              </a:rPr>
              <a:t>doing so </a:t>
            </a:r>
            <a:r>
              <a:rPr lang="en-US" altLang="en-US" sz="2400" b="1" dirty="0">
                <a:solidFill>
                  <a:srgbClr val="FF33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2400" b="1" dirty="0" smtClean="0">
                <a:solidFill>
                  <a:srgbClr val="FF33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10 </a:t>
            </a:r>
            <a:r>
              <a:rPr lang="en-US" altLang="en-US" sz="2400" b="1" dirty="0">
                <a:solidFill>
                  <a:srgbClr val="FF33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second time </a:t>
            </a:r>
            <a:r>
              <a:rPr lang="en-US" altLang="en-US" sz="2400" b="1" dirty="0" smtClean="0">
                <a:solidFill>
                  <a:srgbClr val="FF33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penalty</a:t>
            </a:r>
            <a:endParaRPr lang="de-DE" altLang="en-US" sz="24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pic>
        <p:nvPicPr>
          <p:cNvPr id="26629" name="Kép 1" descr="ITU_3CircleLOGO_onWh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6164263"/>
            <a:ext cx="7016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611" y="-1"/>
            <a:ext cx="2507389" cy="8159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281" t="14207" r="57891" b="57670"/>
          <a:stretch/>
        </p:blipFill>
        <p:spPr>
          <a:xfrm>
            <a:off x="107504" y="952498"/>
            <a:ext cx="8957121" cy="4691825"/>
          </a:xfrm>
          <a:prstGeom prst="rect">
            <a:avLst/>
          </a:prstGeom>
        </p:spPr>
      </p:pic>
      <p:pic>
        <p:nvPicPr>
          <p:cNvPr id="10242" name="Picture 11" descr="WCS_zeile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4DD78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24581" name="TextBox 2"/>
          <p:cNvSpPr txBox="1">
            <a:spLocks noChangeArrowheads="1"/>
          </p:cNvSpPr>
          <p:nvPr/>
        </p:nvSpPr>
        <p:spPr bwMode="auto">
          <a:xfrm>
            <a:off x="0" y="136524"/>
            <a:ext cx="7269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CH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km </a:t>
            </a:r>
            <a:r>
              <a:rPr lang="fr-CH" alt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Swim</a:t>
            </a:r>
            <a:r>
              <a:rPr lang="fr-CH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 </a:t>
            </a:r>
            <a:r>
              <a:rPr lang="fr-CH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</a:t>
            </a:r>
            <a:r>
              <a:rPr lang="fr-CH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alt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82" name="Kép 1" descr="ITU_3CircleLOGO_onWh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6164263"/>
            <a:ext cx="7016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97152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9632" y="1988840"/>
            <a:ext cx="237765" cy="3109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9631" y="1385818"/>
            <a:ext cx="237765" cy="3109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0352" y="1385818"/>
            <a:ext cx="237765" cy="3109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9721" y="1801696"/>
            <a:ext cx="231668" cy="2377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7705" y="2490606"/>
            <a:ext cx="231668" cy="2377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62283" y="1771187"/>
            <a:ext cx="231668" cy="2377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6449" y="2064971"/>
            <a:ext cx="231668" cy="237765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587169" y="1542497"/>
            <a:ext cx="20515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977061" y="1534298"/>
            <a:ext cx="20515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446966" y="1541279"/>
            <a:ext cx="20515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576446" y="1541279"/>
            <a:ext cx="20515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6611" y="-1"/>
            <a:ext cx="2507389" cy="8159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3.7037E-7 L -0.09999 -3.7037E-7 C -0.10052 -0.09746 -0.10104 -0.19491 -0.10156 -0.29236 L -0.1717 -0.37986 L -0.49548 -0.38195 L -0.51944 -0.41181 L -0.52378 -0.45347 L -0.51493 -0.48935 L -0.50156 -0.50926 L -0.48211 -0.51713 L 0.22987 -0.51528 L 0.24636 -0.4875 L 0.25226 -0.46158 L 0.25365 -0.43959 L 0.25365 -0.4257 L 0.2507 -0.40787 L 0.2448 -0.39398 L 0.23438 -0.38195 L -0.03437 -0.38403 L -0.09704 -0.29445 L -0.09843 0.00416 L -0.03871 -3.7037E-7 " pathEditMode="relative" ptsTypes="AAAAAAAAAAAAAAAAAAAAAA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WCS_zeile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39C05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0" y="146050"/>
            <a:ext cx="1619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CH" alt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GB" altLang="en-US" sz="2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250825" y="1125538"/>
            <a:ext cx="8713788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20000"/>
              </a:spcBef>
            </a:pPr>
            <a:endParaRPr lang="en-US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</a:rPr>
              <a:t>			</a:t>
            </a:r>
          </a:p>
        </p:txBody>
      </p:sp>
      <p:pic>
        <p:nvPicPr>
          <p:cNvPr id="10245" name="Kép 1" descr="ITU_3CircleLOGO_onWh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6164263"/>
            <a:ext cx="7016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55588" y="1412875"/>
            <a:ext cx="604520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W</a:t>
            </a:r>
            <a:r>
              <a:rPr lang="hu-HU" sz="2800" dirty="0" err="1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elcome</a:t>
            </a:r>
            <a:r>
              <a:rPr lang="hu-HU" sz="280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 and </a:t>
            </a:r>
            <a:r>
              <a:rPr lang="hu-HU" sz="2800" dirty="0" err="1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Introductions</a:t>
            </a:r>
            <a:endParaRPr lang="en-US" sz="2800" dirty="0">
              <a:solidFill>
                <a:schemeClr val="tx1"/>
              </a:solidFill>
              <a:latin typeface="+mn-lt"/>
              <a:ea typeface="ＭＳ Ｐゴシック" pitchFamily="34" charset="-128"/>
            </a:endParaRPr>
          </a:p>
          <a:p>
            <a:pPr marL="363538" indent="-363538" eaLnBrk="1" hangingPunct="1">
              <a:lnSpc>
                <a:spcPct val="150000"/>
              </a:lnSpc>
              <a:buFontTx/>
              <a:buChar char="-"/>
              <a:defRPr/>
            </a:pPr>
            <a:r>
              <a:rPr lang="hu-HU" sz="2800" dirty="0" err="1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Competition</a:t>
            </a:r>
            <a:r>
              <a:rPr lang="hu-HU" sz="280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hu-HU" sz="2800" dirty="0" err="1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Jury</a:t>
            </a:r>
            <a:endParaRPr lang="en-US" sz="2800" dirty="0">
              <a:solidFill>
                <a:schemeClr val="tx1"/>
              </a:solidFill>
              <a:latin typeface="+mn-lt"/>
              <a:ea typeface="ＭＳ Ｐゴシック" pitchFamily="34" charset="-128"/>
            </a:endParaRPr>
          </a:p>
          <a:p>
            <a:pPr marL="363538" indent="-363538" eaLnBrk="1" hangingPunct="1">
              <a:lnSpc>
                <a:spcPct val="150000"/>
              </a:lnSpc>
              <a:buFontTx/>
              <a:buChar char="-"/>
              <a:defRPr/>
            </a:pPr>
            <a:r>
              <a:rPr lang="hu-HU" sz="2800" dirty="0" err="1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Schedules</a:t>
            </a:r>
            <a:r>
              <a:rPr lang="hu-HU" sz="280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 and </a:t>
            </a:r>
            <a:r>
              <a:rPr lang="hu-HU" sz="2800" dirty="0" err="1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Timetables</a:t>
            </a:r>
            <a:endParaRPr lang="en-US" sz="2800" dirty="0">
              <a:solidFill>
                <a:schemeClr val="tx1"/>
              </a:solidFill>
              <a:latin typeface="+mn-lt"/>
              <a:ea typeface="ＭＳ Ｐゴシック" pitchFamily="34" charset="-128"/>
            </a:endParaRPr>
          </a:p>
          <a:p>
            <a:pPr marL="363538" indent="-363538" eaLnBrk="1" hangingPunct="1">
              <a:lnSpc>
                <a:spcPct val="150000"/>
              </a:lnSpc>
              <a:buFontTx/>
              <a:buChar char="-"/>
              <a:defRPr/>
            </a:pPr>
            <a:r>
              <a:rPr lang="hu-HU" sz="2800" dirty="0" err="1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Check-in</a:t>
            </a:r>
            <a:r>
              <a:rPr lang="hu-HU" sz="280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 and </a:t>
            </a:r>
            <a:r>
              <a:rPr lang="hu-HU" sz="2800" dirty="0" err="1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Procedures</a:t>
            </a:r>
            <a:endParaRPr lang="en-US" sz="2800" dirty="0">
              <a:solidFill>
                <a:schemeClr val="tx1"/>
              </a:solidFill>
              <a:latin typeface="+mn-lt"/>
              <a:ea typeface="ＭＳ Ｐゴシック" pitchFamily="34" charset="-128"/>
            </a:endParaRPr>
          </a:p>
          <a:p>
            <a:pPr marL="363538" indent="-363538" eaLnBrk="1" hangingPunct="1">
              <a:lnSpc>
                <a:spcPct val="150000"/>
              </a:lnSpc>
              <a:buFontTx/>
              <a:buChar char="-"/>
              <a:defRPr/>
            </a:pPr>
            <a:r>
              <a:rPr lang="hu-HU" sz="280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The </a:t>
            </a:r>
            <a:r>
              <a:rPr lang="hu-HU" sz="2800" dirty="0" err="1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course</a:t>
            </a:r>
            <a:endParaRPr lang="en-US" sz="2800" dirty="0">
              <a:solidFill>
                <a:schemeClr val="tx1"/>
              </a:solidFill>
              <a:latin typeface="+mn-lt"/>
              <a:ea typeface="ＭＳ Ｐゴシック" pitchFamily="34" charset="-128"/>
            </a:endParaRPr>
          </a:p>
          <a:p>
            <a:pPr marL="363538" indent="-363538" eaLnBrk="1" hangingPunct="1">
              <a:lnSpc>
                <a:spcPct val="150000"/>
              </a:lnSpc>
              <a:buFontTx/>
              <a:buChar char="-"/>
              <a:defRPr/>
            </a:pPr>
            <a:r>
              <a:rPr lang="es-ES" sz="280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Post-Race Procedures</a:t>
            </a:r>
          </a:p>
          <a:p>
            <a:pPr marL="363538" indent="-363538" eaLnBrk="1" hangingPunct="1">
              <a:lnSpc>
                <a:spcPct val="150000"/>
              </a:lnSpc>
              <a:buFontTx/>
              <a:buChar char="-"/>
              <a:defRPr/>
            </a:pPr>
            <a:r>
              <a:rPr lang="hu-HU" sz="2800" dirty="0" err="1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Weather</a:t>
            </a:r>
            <a:r>
              <a:rPr lang="hu-HU" sz="2800" dirty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 </a:t>
            </a:r>
            <a:r>
              <a:rPr lang="hu-HU" sz="2800" dirty="0" err="1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forecast</a:t>
            </a:r>
            <a:endParaRPr lang="hu-HU" sz="2800" dirty="0">
              <a:solidFill>
                <a:schemeClr val="tx1"/>
              </a:solidFill>
              <a:latin typeface="+mn-lt"/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611" y="-1"/>
            <a:ext cx="2507389" cy="8159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WCS_zeile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5CDC9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255588" y="260350"/>
            <a:ext cx="8780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Swim Course</a:t>
            </a:r>
          </a:p>
        </p:txBody>
      </p:sp>
      <p:sp>
        <p:nvSpPr>
          <p:cNvPr id="22532" name="TextBox 2"/>
          <p:cNvSpPr txBox="1">
            <a:spLocks noChangeArrowheads="1"/>
          </p:cNvSpPr>
          <p:nvPr/>
        </p:nvSpPr>
        <p:spPr bwMode="auto">
          <a:xfrm>
            <a:off x="147638" y="874713"/>
            <a:ext cx="8888412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820738" indent="-363538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Yesterday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	- 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Water temperature: 	</a:t>
            </a:r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26.6</a:t>
            </a:r>
            <a:r>
              <a:rPr lang="hu-HU" alt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°</a:t>
            </a:r>
            <a:r>
              <a:rPr lang="hu-HU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C</a:t>
            </a:r>
            <a:endParaRPr lang="en-US" altLang="en-US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140000"/>
              </a:lnSpc>
              <a:spcBef>
                <a:spcPct val="20000"/>
              </a:spcBef>
            </a:pP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				- Air temperature: </a:t>
            </a:r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  <a:r>
              <a:rPr lang="hu-HU" alt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29 °</a:t>
            </a:r>
            <a:r>
              <a:rPr lang="hu-HU" alt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C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  <a:endParaRPr lang="en-US" altLang="en-US" sz="20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hu-HU" alt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distance </a:t>
            </a:r>
            <a:r>
              <a:rPr lang="hu-HU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to the first turn buoy</a:t>
            </a:r>
            <a:r>
              <a:rPr lang="es-E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200</a:t>
            </a:r>
            <a:r>
              <a:rPr lang="hu-HU" altLang="en-US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m</a:t>
            </a:r>
            <a:endParaRPr lang="hu-HU" altLang="en-US" sz="20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hu-HU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hu-HU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l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aps </a:t>
            </a:r>
            <a:r>
              <a:rPr lang="hu-HU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total distance</a:t>
            </a:r>
            <a:r>
              <a:rPr lang="hu-HU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 of </a:t>
            </a:r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1.0 km) 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– </a:t>
            </a:r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clockwise</a:t>
            </a:r>
            <a:endParaRPr lang="en-US" altLang="en-US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hu-HU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Pas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s</a:t>
            </a:r>
            <a:r>
              <a:rPr lang="hu-HU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first </a:t>
            </a:r>
            <a:r>
              <a:rPr lang="en-US" altLang="en-US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  <a:r>
              <a:rPr lang="hu-HU" altLang="en-US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hu-HU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turn bu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o</a:t>
            </a:r>
            <a:r>
              <a:rPr lang="hu-HU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ys on your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Right</a:t>
            </a:r>
            <a:r>
              <a:rPr lang="hu-HU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 shoulder</a:t>
            </a:r>
            <a:endParaRPr lang="en-US" altLang="en-US" sz="20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Past last turn buoy on your left shoulder</a:t>
            </a:r>
          </a:p>
          <a:p>
            <a:pPr lvl="1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Turn </a:t>
            </a:r>
            <a:r>
              <a:rPr lang="en-US" altLang="en-US" sz="2000" dirty="0" err="1">
                <a:solidFill>
                  <a:srgbClr val="FF0000"/>
                </a:solidFill>
                <a:latin typeface="Arial" panose="020B0604020202020204" pitchFamily="34" charset="0"/>
              </a:rPr>
              <a:t>Bouys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 will be Yellow, sighting buoys will be Orange. </a:t>
            </a:r>
          </a:p>
          <a:p>
            <a:pPr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  <a:sym typeface="Gill Sans" charset="0"/>
              </a:rPr>
              <a:t>Swim 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sym typeface="Gill Sans" charset="0"/>
              </a:rPr>
              <a:t>behavior will be closely monitored, </a:t>
            </a:r>
            <a:r>
              <a:rPr lang="en-US" altLang="en-US" sz="2000" dirty="0" err="1">
                <a:solidFill>
                  <a:schemeClr val="tx1"/>
                </a:solidFill>
                <a:latin typeface="Arial" panose="020B0604020202020204" pitchFamily="34" charset="0"/>
                <a:sym typeface="Gill Sans" charset="0"/>
              </a:rPr>
              <a:t>inc.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sym typeface="Gill Sans" charset="0"/>
              </a:rPr>
              <a:t> video.</a:t>
            </a:r>
            <a:endParaRPr lang="en-US" altLang="en-US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Place cap, and 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goggles</a:t>
            </a:r>
            <a:r>
              <a:rPr lang="hu-HU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into your transition area.</a:t>
            </a:r>
            <a:endParaRPr lang="hu-HU" altLang="en-US" sz="2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2533" name="Kép 1" descr="ITU_3CircleLOGO_onWh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6164263"/>
            <a:ext cx="7016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611" y="-1"/>
            <a:ext cx="2507389" cy="8159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823" t="34658" r="25950" b="6541"/>
          <a:stretch/>
        </p:blipFill>
        <p:spPr>
          <a:xfrm>
            <a:off x="1043608" y="909974"/>
            <a:ext cx="7056784" cy="5902037"/>
          </a:xfrm>
          <a:prstGeom prst="snip2DiagRect">
            <a:avLst>
              <a:gd name="adj1" fmla="val 0"/>
              <a:gd name="adj2" fmla="val 0"/>
            </a:avLst>
          </a:prstGeom>
        </p:spPr>
      </p:pic>
      <p:pic>
        <p:nvPicPr>
          <p:cNvPr id="10242" name="Picture 11" descr="WCS_zeile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4DD78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3" y="0"/>
            <a:ext cx="91440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0" y="136524"/>
            <a:ext cx="7269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CH" alt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</a:t>
            </a:r>
            <a:r>
              <a:rPr lang="fr-CH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Course </a:t>
            </a:r>
            <a:r>
              <a:rPr lang="fr-CH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</a:t>
            </a:r>
            <a:endParaRPr lang="en-GB" alt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8" name="Kép 1" descr="ITU_3CircleLOGO_onWh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6164263"/>
            <a:ext cx="7016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5-Point Star 2"/>
          <p:cNvSpPr/>
          <p:nvPr/>
        </p:nvSpPr>
        <p:spPr>
          <a:xfrm>
            <a:off x="2051720" y="984511"/>
            <a:ext cx="465460" cy="43204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6611" y="-1"/>
            <a:ext cx="2507389" cy="815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1382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507 0.00209 L 0.16858 -0.01388 L 0.18646 -0.01574 L 0.19549 0.00394 L 0.2 0.02199 L 0.18803 0.03797 L 0.21181 0.2507 L 0.28507 0.24885 L 0.30296 0.23102 L 0.29549 0.15533 L 0.29549 0.13334 L 0.31494 0.12153 L 0.56858 0.12153 L 0.59098 0.13936 L 0.6165 0.25278 L 0.61042 0.29051 L 0.36719 0.47362 L 0.33577 0.47176 L 0.3224 0.45371 L 0.30591 0.27871 L 0.28646 0.26482 L 0.21181 0.26065 L 0.23577 0.50348 L 0.25226 0.51737 L 0.26407 0.53936 L 0.26112 0.5632 L 0.24619 0.58125 L 0.26719 0.76019 L 0.25365 0.76436 L 0.23282 0.58519 L 0.21928 0.57315 L 0.21042 0.55533 L -0.12239 0.55324 L -0.121 0.53936 L 0.20747 0.54144 L 0.21181 0.52547 L 0.22379 0.50556 L 0.2 0.26482 L 0.03577 0.26482 L 0.03577 0.37824 " pathEditMode="relative" ptsTypes="AAAAAAAAAAAAAAAAAAAAAAAAAAAAAAAAAAAAAAAAA">
                                      <p:cBhvr>
                                        <p:cTn id="6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1" descr="WCS_zeile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96FFA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255588" y="260350"/>
            <a:ext cx="3452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CH" alt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Course</a:t>
            </a:r>
            <a:endParaRPr lang="en-GB" altLang="en-US" sz="2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6" name="TextBox 2"/>
          <p:cNvSpPr txBox="1">
            <a:spLocks noChangeArrowheads="1"/>
          </p:cNvSpPr>
          <p:nvPr/>
        </p:nvSpPr>
        <p:spPr bwMode="auto">
          <a:xfrm>
            <a:off x="185738" y="877888"/>
            <a:ext cx="8888412" cy="51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900113" indent="-357188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hu-HU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l</a:t>
            </a:r>
            <a:r>
              <a:rPr lang="en-US" altLang="en-US" sz="24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ap</a:t>
            </a: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hu-HU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total distance</a:t>
            </a:r>
            <a:r>
              <a:rPr lang="hu-HU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 of </a:t>
            </a: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2.5</a:t>
            </a:r>
            <a:r>
              <a:rPr lang="hu-HU" alt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hu-HU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km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endParaRPr lang="hu-HU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Aid stations: </a:t>
            </a:r>
            <a:endParaRPr lang="hu-HU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r>
              <a:rPr lang="hu-HU" alt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per lap</a:t>
            </a:r>
            <a:endParaRPr lang="hu-HU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hu-HU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For locations see the map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hu-HU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S</a:t>
            </a:r>
            <a:r>
              <a:rPr lang="en-US" altLang="en-US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ealed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 water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Discard plastic bottles and litter in the Littering Zone (located directly after the Aid Stations</a:t>
            </a: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</a:p>
          <a:p>
            <a:pPr lvl="1">
              <a:spcBef>
                <a:spcPct val="20000"/>
              </a:spcBef>
              <a:buFontTx/>
              <a:buChar char="–"/>
            </a:pPr>
            <a:endParaRPr lang="en-US" altLang="en-US" sz="24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Photo-finish</a:t>
            </a: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Congestion in finish area:</a:t>
            </a:r>
            <a:endParaRPr lang="hu-HU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hu-HU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G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o to </a:t>
            </a:r>
            <a:r>
              <a:rPr lang="hu-HU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mixed zone / recovery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 area</a:t>
            </a:r>
            <a:endParaRPr lang="hu-HU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7" name="Picture 6" descr="Signage litterint en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918" y="3573016"/>
            <a:ext cx="100806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7" descr="Signage litterint star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73016"/>
            <a:ext cx="10080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Kép 1" descr="ITU_3CircleLOGO_onWh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6164263"/>
            <a:ext cx="7016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6611" y="-1"/>
            <a:ext cx="2507389" cy="815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6647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1" descr="WCS_zeile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6CFF9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255588" y="260350"/>
            <a:ext cx="3379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CH" alt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Penalty Box</a:t>
            </a:r>
            <a:endParaRPr lang="en-GB" altLang="en-US" sz="2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176213" y="1044575"/>
            <a:ext cx="8888412" cy="430271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457200" indent="-4572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The penalty box is for infringements in: </a:t>
            </a:r>
            <a:r>
              <a:rPr lang="en-US" altLang="en-US" sz="2400" u="sng" dirty="0" smtClean="0">
                <a:solidFill>
                  <a:schemeClr val="tx1"/>
                </a:solidFill>
                <a:latin typeface="Arial" panose="020B0604020202020204" pitchFamily="34" charset="0"/>
              </a:rPr>
              <a:t>TA1, TA2 and littering </a:t>
            </a: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  <a:r>
              <a:rPr lang="en-US" altLang="en-US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e..x</a:t>
            </a:r>
            <a:r>
              <a:rPr lang="en-US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.: discharge or store your equipment outside your designated area, etc.</a:t>
            </a:r>
            <a:endParaRPr lang="hu-HU" alt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	(</a:t>
            </a:r>
            <a:r>
              <a:rPr lang="en-NZ" alt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Transition will be videotaped for infringements)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NZ" altLang="en-US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Location</a:t>
            </a:r>
            <a:r>
              <a:rPr lang="en-NZ" alt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before last turn leading to finish/transition 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NZ" altLang="en-US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Information</a:t>
            </a:r>
            <a:r>
              <a:rPr lang="en-NZ" alt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: White board to show race numbers</a:t>
            </a:r>
            <a:endParaRPr lang="en-US" altLang="en-US" sz="24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NZ" alt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			    (Athletes need to read the board)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NZ" altLang="en-US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Procedure: </a:t>
            </a:r>
            <a:r>
              <a:rPr lang="en-NZ" altLang="en-US" sz="2400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10 seconds</a:t>
            </a:r>
            <a:r>
              <a:rPr lang="en-NZ" altLang="en-US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NZ" alt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time penalty served on the </a:t>
            </a:r>
            <a:r>
              <a:rPr lang="en-NZ" altLang="en-US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Run</a:t>
            </a:r>
            <a:r>
              <a:rPr lang="en-NZ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endParaRPr lang="en-NZ" altLang="en-US" sz="24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>
              <a:spcBef>
                <a:spcPct val="20000"/>
              </a:spcBef>
              <a:buFontTx/>
              <a:buChar char="•"/>
              <a:defRPr/>
            </a:pPr>
            <a:r>
              <a:rPr lang="en-NZ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If you don’t stop it will result in D</a:t>
            </a:r>
            <a:r>
              <a:rPr lang="hu-HU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S</a:t>
            </a:r>
            <a:r>
              <a:rPr lang="en-NZ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Q</a:t>
            </a:r>
            <a:endParaRPr lang="en-US" altLang="en-US" sz="240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Aft>
                <a:spcPts val="1200"/>
              </a:spcAft>
              <a:defRPr/>
            </a:pPr>
            <a:endParaRPr lang="en-US" alt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701" name="Kép 1" descr="ITU_3CircleLOGO_onWh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6164263"/>
            <a:ext cx="7016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611" y="-1"/>
            <a:ext cx="2507389" cy="8159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1" descr="WCS_zeile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7FFF9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-4929" y="152321"/>
            <a:ext cx="7269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CH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Post-race </a:t>
            </a:r>
            <a:r>
              <a:rPr lang="fr-CH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</a:t>
            </a:r>
            <a:endParaRPr lang="en-GB" alt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2" name="TextBox 2"/>
          <p:cNvSpPr txBox="1">
            <a:spLocks noChangeArrowheads="1"/>
          </p:cNvSpPr>
          <p:nvPr/>
        </p:nvSpPr>
        <p:spPr bwMode="auto">
          <a:xfrm>
            <a:off x="127794" y="895898"/>
            <a:ext cx="8888412" cy="526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536575" indent="-357188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hu-HU" altLang="en-US" sz="2400" b="1" u="sng" dirty="0">
                <a:solidFill>
                  <a:schemeClr val="tx1"/>
                </a:solidFill>
                <a:latin typeface="+mn-lt"/>
              </a:rPr>
              <a:t>Doping Control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hu-HU" altLang="en-US" sz="2400" dirty="0">
                <a:solidFill>
                  <a:schemeClr val="tx1"/>
                </a:solidFill>
                <a:latin typeface="+mn-lt"/>
              </a:rPr>
              <a:t>Photo ID is needed for every athlete to </a:t>
            </a: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go for testing</a:t>
            </a:r>
            <a:endParaRPr lang="hu-HU" altLang="en-US" sz="2400" dirty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ct val="20000"/>
              </a:spcBef>
            </a:pPr>
            <a:endParaRPr lang="hu-HU" altLang="en-US" sz="24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ct val="20000"/>
              </a:spcBef>
            </a:pPr>
            <a:r>
              <a:rPr lang="en-US" altLang="en-US" sz="2400" b="1" u="sng" dirty="0">
                <a:solidFill>
                  <a:schemeClr val="tx1"/>
                </a:solidFill>
                <a:latin typeface="+mn-lt"/>
              </a:rPr>
              <a:t>Team Medical Access</a:t>
            </a:r>
            <a:endParaRPr lang="hu-HU" altLang="en-US" sz="2400" b="1" u="sng" dirty="0">
              <a:solidFill>
                <a:schemeClr val="tx1"/>
              </a:solidFill>
              <a:latin typeface="+mn-lt"/>
            </a:endParaRPr>
          </a:p>
          <a:p>
            <a:pPr lvl="1">
              <a:lnSpc>
                <a:spcPct val="150000"/>
              </a:lnSpc>
              <a:spcBef>
                <a:spcPct val="20000"/>
              </a:spcBef>
              <a:buFontTx/>
              <a:buChar char="–"/>
            </a:pPr>
            <a:r>
              <a:rPr lang="hu-HU" altLang="en-US" sz="2400" dirty="0">
                <a:solidFill>
                  <a:schemeClr val="tx1"/>
                </a:solidFill>
                <a:latin typeface="+mn-lt"/>
                <a:sym typeface="Gill Sans" charset="0"/>
              </a:rPr>
              <a:t>Only team medical </a:t>
            </a:r>
            <a:r>
              <a:rPr lang="en-ZA" altLang="en-US" sz="2400" dirty="0">
                <a:solidFill>
                  <a:schemeClr val="tx1"/>
                </a:solidFill>
                <a:latin typeface="+mn-lt"/>
                <a:sym typeface="Gill Sans" charset="0"/>
              </a:rPr>
              <a:t>will be </a:t>
            </a:r>
            <a:r>
              <a:rPr lang="hu-HU" altLang="en-US" sz="2400" dirty="0">
                <a:solidFill>
                  <a:schemeClr val="tx1"/>
                </a:solidFill>
                <a:latin typeface="+mn-lt"/>
                <a:sym typeface="Gill Sans" charset="0"/>
              </a:rPr>
              <a:t>allowed </a:t>
            </a:r>
            <a:r>
              <a:rPr lang="en-ZA" altLang="en-US" sz="2400" dirty="0">
                <a:solidFill>
                  <a:schemeClr val="tx1"/>
                </a:solidFill>
                <a:latin typeface="+mn-lt"/>
                <a:sym typeface="Gill Sans" charset="0"/>
              </a:rPr>
              <a:t>to enter </a:t>
            </a:r>
            <a:r>
              <a:rPr lang="en-US" altLang="en-US" sz="2400" dirty="0">
                <a:solidFill>
                  <a:schemeClr val="tx1"/>
                </a:solidFill>
                <a:latin typeface="+mn-lt"/>
                <a:sym typeface="Gill Sans" charset="0"/>
              </a:rPr>
              <a:t>the medical tent </a:t>
            </a:r>
            <a:r>
              <a:rPr lang="hu-HU" altLang="en-US" sz="2400" dirty="0">
                <a:solidFill>
                  <a:schemeClr val="tx1"/>
                </a:solidFill>
                <a:latin typeface="+mn-lt"/>
                <a:sym typeface="Gill Sans" charset="0"/>
              </a:rPr>
              <a:t>after ITU Medical Delegate’s permission</a:t>
            </a:r>
            <a:r>
              <a:rPr lang="hu-HU" altLang="en-US" sz="2400" dirty="0">
                <a:solidFill>
                  <a:schemeClr val="tx1"/>
                </a:solidFill>
                <a:latin typeface="+mn-lt"/>
              </a:rPr>
              <a:t>. </a:t>
            </a:r>
            <a:endParaRPr lang="en-US" altLang="en-US" sz="2400" dirty="0">
              <a:solidFill>
                <a:schemeClr val="tx1"/>
              </a:solidFill>
              <a:latin typeface="+mn-lt"/>
            </a:endParaRPr>
          </a:p>
          <a:p>
            <a:pPr lvl="1">
              <a:lnSpc>
                <a:spcPct val="150000"/>
              </a:lnSpc>
              <a:spcBef>
                <a:spcPct val="20000"/>
              </a:spcBef>
              <a:buFontTx/>
              <a:buChar char="–"/>
            </a:pPr>
            <a:r>
              <a:rPr lang="hu-HU" altLang="en-US" sz="2400" dirty="0">
                <a:solidFill>
                  <a:schemeClr val="tx1"/>
                </a:solidFill>
                <a:latin typeface="+mn-lt"/>
              </a:rPr>
              <a:t>Every NF can have 1 team medical </a:t>
            </a: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accreditation</a:t>
            </a:r>
            <a:r>
              <a:rPr lang="hu-HU" altLang="en-US" sz="2400" dirty="0">
                <a:solidFill>
                  <a:schemeClr val="tx1"/>
                </a:solidFill>
                <a:latin typeface="+mn-lt"/>
              </a:rPr>
              <a:t>, but for team doctors</a:t>
            </a: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 only</a:t>
            </a:r>
            <a:r>
              <a:rPr lang="hu-HU" altLang="en-US" sz="2400" dirty="0">
                <a:solidFill>
                  <a:schemeClr val="tx1"/>
                </a:solidFill>
                <a:latin typeface="+mn-lt"/>
              </a:rPr>
              <a:t>!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FontTx/>
              <a:buChar char="–"/>
            </a:pPr>
            <a:r>
              <a:rPr lang="hu-HU" altLang="en-US" sz="2400" dirty="0">
                <a:solidFill>
                  <a:schemeClr val="tx1"/>
                </a:solidFill>
                <a:latin typeface="+mn-lt"/>
              </a:rPr>
              <a:t>Team doctors should register with the ITU Medical Delegate (</a:t>
            </a: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D</a:t>
            </a:r>
            <a:r>
              <a:rPr lang="hu-HU" altLang="en-US" sz="2400" dirty="0">
                <a:solidFill>
                  <a:schemeClr val="tx1"/>
                </a:solidFill>
                <a:latin typeface="+mn-lt"/>
              </a:rPr>
              <a:t>r.</a:t>
            </a: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 Humberto Aguilar</a:t>
            </a:r>
            <a:r>
              <a:rPr lang="hu-HU" altLang="en-US" sz="2400" dirty="0">
                <a:solidFill>
                  <a:schemeClr val="tx1"/>
                </a:solidFill>
                <a:latin typeface="+mn-lt"/>
              </a:rPr>
              <a:t>)</a:t>
            </a:r>
            <a:endParaRPr lang="en-GB" altLang="en-US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2773" name="Kép 1" descr="ITU_3CircleLOGO_onWh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6164263"/>
            <a:ext cx="7016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611" y="-1"/>
            <a:ext cx="2507389" cy="8159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1" descr="WCS_zeile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5DDD8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Box 2"/>
          <p:cNvSpPr txBox="1">
            <a:spLocks noChangeArrowheads="1"/>
          </p:cNvSpPr>
          <p:nvPr/>
        </p:nvSpPr>
        <p:spPr bwMode="auto">
          <a:xfrm>
            <a:off x="0" y="149773"/>
            <a:ext cx="7269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CH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race </a:t>
            </a:r>
            <a:r>
              <a:rPr lang="fr-CH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</a:t>
            </a:r>
            <a:endParaRPr lang="en-GB" alt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76" name="TextBox 2"/>
          <p:cNvSpPr txBox="1">
            <a:spLocks noChangeArrowheads="1"/>
          </p:cNvSpPr>
          <p:nvPr/>
        </p:nvSpPr>
        <p:spPr bwMode="auto">
          <a:xfrm>
            <a:off x="255588" y="1052513"/>
            <a:ext cx="8709025" cy="511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hu-HU" altLang="en-US" sz="2000" dirty="0" smtClean="0">
                <a:solidFill>
                  <a:schemeClr val="tx1"/>
                </a:solidFill>
                <a:latin typeface="+mn-lt"/>
                <a:sym typeface="Gill Sans" charset="0"/>
              </a:rPr>
              <a:t>For </a:t>
            </a:r>
            <a:r>
              <a:rPr lang="hu-HU" altLang="en-US" sz="2000" dirty="0">
                <a:solidFill>
                  <a:schemeClr val="tx1"/>
                </a:solidFill>
                <a:latin typeface="+mn-lt"/>
                <a:sym typeface="Gill Sans" charset="0"/>
              </a:rPr>
              <a:t>Top</a:t>
            </a:r>
            <a:r>
              <a:rPr lang="en-AU" altLang="en-US" sz="2000" dirty="0">
                <a:solidFill>
                  <a:schemeClr val="tx1"/>
                </a:solidFill>
                <a:latin typeface="+mn-lt"/>
                <a:sym typeface="Gill Sans" charset="0"/>
              </a:rPr>
              <a:t> </a:t>
            </a:r>
            <a:r>
              <a:rPr lang="en-US" altLang="en-US" sz="2000" dirty="0">
                <a:solidFill>
                  <a:schemeClr val="tx1"/>
                </a:solidFill>
                <a:latin typeface="+mn-lt"/>
                <a:sym typeface="Gill Sans" charset="0"/>
              </a:rPr>
              <a:t>3</a:t>
            </a:r>
            <a:r>
              <a:rPr lang="hu-HU" altLang="en-US" sz="2000" dirty="0">
                <a:solidFill>
                  <a:schemeClr val="tx1"/>
                </a:solidFill>
                <a:latin typeface="+mn-lt"/>
                <a:sym typeface="Gill Sans" charset="0"/>
              </a:rPr>
              <a:t>: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chemeClr val="tx1"/>
                </a:solidFill>
                <a:latin typeface="+mn-lt"/>
                <a:sym typeface="Gill Sans" charset="0"/>
              </a:rPr>
              <a:t>	 - TV/Flash </a:t>
            </a:r>
            <a:r>
              <a:rPr lang="hu-HU" altLang="en-US" sz="2000" dirty="0">
                <a:solidFill>
                  <a:schemeClr val="tx1"/>
                </a:solidFill>
                <a:latin typeface="+mn-lt"/>
                <a:sym typeface="Gill Sans" charset="0"/>
              </a:rPr>
              <a:t>Interviews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chemeClr val="tx1"/>
                </a:solidFill>
                <a:latin typeface="+mn-lt"/>
                <a:sym typeface="Gill Sans" charset="0"/>
              </a:rPr>
              <a:t>	 - Medal Ceremony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chemeClr val="tx1"/>
                </a:solidFill>
                <a:latin typeface="+mn-lt"/>
                <a:sym typeface="Gill Sans" charset="0"/>
              </a:rPr>
              <a:t>	 - Media “Mixed Zone”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tx1"/>
              </a:solidFill>
              <a:latin typeface="+mn-lt"/>
              <a:sym typeface="Gill Sans" charset="0"/>
            </a:endParaRP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+mn-lt"/>
                <a:sym typeface="Gill Sans" charset="0"/>
              </a:rPr>
              <a:t>Dress “up”</a:t>
            </a:r>
            <a:r>
              <a:rPr lang="hu-HU" altLang="ja-JP" sz="2000" dirty="0">
                <a:solidFill>
                  <a:schemeClr val="tx1"/>
                </a:solidFill>
                <a:latin typeface="+mn-lt"/>
                <a:sym typeface="Gill Sans" charset="0"/>
              </a:rPr>
              <a:t> – </a:t>
            </a:r>
            <a:r>
              <a:rPr lang="en-AU" altLang="ja-JP" sz="2000" dirty="0">
                <a:solidFill>
                  <a:schemeClr val="tx1"/>
                </a:solidFill>
                <a:latin typeface="+mn-lt"/>
                <a:sym typeface="Gill Sans" charset="0"/>
              </a:rPr>
              <a:t>with race uniform (or country clothes) </a:t>
            </a:r>
            <a:r>
              <a:rPr lang="hu-HU" altLang="ja-JP" sz="2000" dirty="0">
                <a:solidFill>
                  <a:schemeClr val="tx1"/>
                </a:solidFill>
                <a:latin typeface="+mn-lt"/>
                <a:sym typeface="Gill Sans" charset="0"/>
              </a:rPr>
              <a:t>coaches assistance needed</a:t>
            </a:r>
            <a:r>
              <a:rPr lang="en-CA" altLang="ja-JP" sz="2000" dirty="0">
                <a:solidFill>
                  <a:schemeClr val="tx1"/>
                </a:solidFill>
                <a:latin typeface="+mn-lt"/>
                <a:sym typeface="Gill Sans" charset="0"/>
              </a:rPr>
              <a:t>: </a:t>
            </a:r>
            <a:r>
              <a:rPr lang="en-US" altLang="ja-JP" sz="2000" i="1" dirty="0">
                <a:solidFill>
                  <a:srgbClr val="FF0000"/>
                </a:solidFill>
                <a:latin typeface="+mn-lt"/>
                <a:sym typeface="Gill Sans" charset="0"/>
              </a:rPr>
              <a:t>Ambush marketing rules apply 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AU" altLang="en-US" sz="2000" dirty="0">
              <a:solidFill>
                <a:schemeClr val="tx1"/>
              </a:solidFill>
              <a:latin typeface="+mn-lt"/>
              <a:sym typeface="Gill Sans" charset="0"/>
            </a:endParaRP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altLang="en-US" sz="2000" dirty="0">
                <a:solidFill>
                  <a:schemeClr val="tx1"/>
                </a:solidFill>
                <a:latin typeface="+mn-lt"/>
                <a:sym typeface="Gill Sans" charset="0"/>
              </a:rPr>
              <a:t>Race caps/visors are allowed at the podium with maximum 1 sponsor logo with maximum height 4cm &amp; total area 20cm² 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AU" altLang="en-US" sz="2000" dirty="0">
              <a:solidFill>
                <a:schemeClr val="tx1"/>
              </a:solidFill>
              <a:latin typeface="+mn-lt"/>
              <a:sym typeface="Gill Sans" charset="0"/>
            </a:endParaRPr>
          </a:p>
          <a:p>
            <a:pPr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Elite/U23/Jr </a:t>
            </a:r>
            <a:r>
              <a:rPr lang="en-US" altLang="en-US" sz="2000" dirty="0" err="1" smtClean="0">
                <a:solidFill>
                  <a:schemeClr val="tx1"/>
                </a:solidFill>
                <a:latin typeface="+mn-lt"/>
              </a:rPr>
              <a:t>Aquathlon</a:t>
            </a:r>
            <a:r>
              <a:rPr lang="en-US" alt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000" dirty="0" smtClean="0">
                <a:solidFill>
                  <a:schemeClr val="tx1"/>
                </a:solidFill>
                <a:latin typeface="+mn-lt"/>
              </a:rPr>
              <a:t>		8:45 </a:t>
            </a:r>
            <a:r>
              <a:rPr lang="en-US" altLang="en-US" sz="2000" dirty="0" err="1">
                <a:solidFill>
                  <a:schemeClr val="tx1"/>
                </a:solidFill>
                <a:latin typeface="+mn-lt"/>
              </a:rPr>
              <a:t>Fonatur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 Triathlon </a:t>
            </a:r>
            <a:r>
              <a:rPr lang="en-US" altLang="en-US" sz="2000" dirty="0" smtClean="0">
                <a:solidFill>
                  <a:schemeClr val="tx1"/>
                </a:solidFill>
                <a:latin typeface="+mn-lt"/>
              </a:rPr>
              <a:t>Park</a:t>
            </a:r>
          </a:p>
          <a:p>
            <a:pPr marL="0" indent="0">
              <a:lnSpc>
                <a:spcPct val="70000"/>
              </a:lnSpc>
              <a:spcBef>
                <a:spcPct val="20000"/>
              </a:spcBef>
            </a:pP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smtClean="0">
                <a:solidFill>
                  <a:schemeClr val="tx1"/>
                </a:solidFill>
              </a:rPr>
              <a:t>    Awards Ceremony</a:t>
            </a:r>
          </a:p>
          <a:p>
            <a:pPr marL="0" indent="0">
              <a:lnSpc>
                <a:spcPct val="70000"/>
              </a:lnSpc>
              <a:spcBef>
                <a:spcPct val="20000"/>
              </a:spcBef>
            </a:pPr>
            <a:endParaRPr lang="en-US" altLang="en-US" sz="2000" dirty="0">
              <a:solidFill>
                <a:schemeClr val="tx1"/>
              </a:solidFill>
              <a:latin typeface="+mn-lt"/>
            </a:endParaRPr>
          </a:p>
          <a:p>
            <a:pPr lvl="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schemeClr val="tx1"/>
                </a:solidFill>
                <a:latin typeface="+mn-lt"/>
              </a:rPr>
              <a:t>Para </a:t>
            </a:r>
            <a:r>
              <a:rPr lang="en-US" altLang="en-US" sz="2000" dirty="0" err="1" smtClean="0">
                <a:solidFill>
                  <a:schemeClr val="tx1"/>
                </a:solidFill>
                <a:latin typeface="+mn-lt"/>
              </a:rPr>
              <a:t>Aquathlon</a:t>
            </a:r>
            <a:r>
              <a:rPr lang="en-US" altLang="en-US" sz="2000" dirty="0" smtClean="0">
                <a:solidFill>
                  <a:schemeClr val="tx1"/>
                </a:solidFill>
                <a:latin typeface="+mn-lt"/>
              </a:rPr>
              <a:t> Awards Ceremony 	</a:t>
            </a:r>
            <a:r>
              <a:rPr lang="en-US" altLang="en-US" sz="2000" dirty="0" smtClean="0">
                <a:solidFill>
                  <a:schemeClr val="tx1"/>
                </a:solidFill>
                <a:latin typeface="+mn-lt"/>
              </a:rPr>
              <a:t>20:00 </a:t>
            </a:r>
            <a:r>
              <a:rPr lang="en-US" altLang="en-US" sz="2000" dirty="0" smtClean="0">
                <a:solidFill>
                  <a:schemeClr val="tx1"/>
                </a:solidFill>
                <a:latin typeface="+mn-lt"/>
              </a:rPr>
              <a:t>Playa 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Mia Beach Club </a:t>
            </a:r>
            <a:r>
              <a:rPr lang="en-US" altLang="en-US" sz="2000" dirty="0">
                <a:solidFill>
                  <a:srgbClr val="FF0000"/>
                </a:solidFill>
                <a:latin typeface="+mn-lt"/>
              </a:rPr>
              <a:t>	</a:t>
            </a:r>
          </a:p>
          <a:p>
            <a:pPr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1800" dirty="0">
              <a:solidFill>
                <a:schemeClr val="tx1"/>
              </a:solidFill>
            </a:endParaRPr>
          </a:p>
          <a:p>
            <a:pPr>
              <a:buClr>
                <a:srgbClr val="C00000"/>
              </a:buClr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sym typeface="Gill Sans" charset="0"/>
              </a:rPr>
              <a:t>	</a:t>
            </a: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277" name="Kép 1" descr="ITU_3CircleLOGO_onWh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6164263"/>
            <a:ext cx="7016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1" descr="LOGO GRAND FINAL-0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331912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9331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1" descr="WCS_zeile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6AFFA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Box 2"/>
          <p:cNvSpPr txBox="1">
            <a:spLocks noChangeArrowheads="1"/>
          </p:cNvSpPr>
          <p:nvPr/>
        </p:nvSpPr>
        <p:spPr bwMode="auto">
          <a:xfrm>
            <a:off x="0" y="146049"/>
            <a:ext cx="7269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CH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Ambush</a:t>
            </a:r>
            <a:r>
              <a:rPr lang="fr-CH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Marketing</a:t>
            </a:r>
            <a:endParaRPr lang="en-GB" alt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0" name="TextBox 2"/>
          <p:cNvSpPr txBox="1">
            <a:spLocks noChangeArrowheads="1"/>
          </p:cNvSpPr>
          <p:nvPr/>
        </p:nvSpPr>
        <p:spPr bwMode="auto">
          <a:xfrm>
            <a:off x="176213" y="943214"/>
            <a:ext cx="8888412" cy="43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Ambush marketing is defined as:</a:t>
            </a:r>
          </a:p>
          <a:p>
            <a:pPr>
              <a:spcBef>
                <a:spcPct val="20000"/>
              </a:spcBef>
            </a:pPr>
            <a:r>
              <a:rPr lang="hu-HU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2400" i="1" dirty="0">
                <a:solidFill>
                  <a:schemeClr val="tx1"/>
                </a:solidFill>
                <a:latin typeface="Arial" panose="020B0604020202020204" pitchFamily="34" charset="0"/>
              </a:rPr>
              <a:t>Deliberately using the opportunity of live television and</a:t>
            </a:r>
          </a:p>
          <a:p>
            <a:pPr>
              <a:spcBef>
                <a:spcPct val="20000"/>
              </a:spcBef>
            </a:pPr>
            <a:r>
              <a:rPr lang="hu-HU" altLang="en-US" sz="2400" i="1" dirty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  <a:r>
              <a:rPr lang="en-US" altLang="en-US" sz="2400" i="1" dirty="0">
                <a:solidFill>
                  <a:schemeClr val="tx1"/>
                </a:solidFill>
                <a:latin typeface="Arial" panose="020B0604020202020204" pitchFamily="34" charset="0"/>
              </a:rPr>
              <a:t>media photographers to acquire additional exposure for your sponsor product, apparel or brand.”</a:t>
            </a:r>
          </a:p>
          <a:p>
            <a:pPr>
              <a:spcBef>
                <a:spcPct val="20000"/>
              </a:spcBef>
            </a:pP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    The consequence for this behavior is:</a:t>
            </a:r>
          </a:p>
          <a:p>
            <a:pPr>
              <a:spcBef>
                <a:spcPct val="20000"/>
              </a:spcBef>
            </a:pPr>
            <a:r>
              <a:rPr lang="hu-HU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The athlete will immediately 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forfeit their prize money 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for that event, if any</a:t>
            </a:r>
          </a:p>
          <a:p>
            <a:pPr>
              <a:spcBef>
                <a:spcPct val="20000"/>
              </a:spcBef>
            </a:pP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2400" i="1" dirty="0">
                <a:solidFill>
                  <a:schemeClr val="tx1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 </a:t>
            </a:r>
            <a:r>
              <a:rPr lang="en-US" altLang="en-US" sz="2400" i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Please follow the ambush marketing rules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55301" name="Kép 1" descr="ITU_3CircleLOGO_onWh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6164263"/>
            <a:ext cx="7016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1" descr="LOGO GRAND FINAL-0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0"/>
            <a:ext cx="1403350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1880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1" descr="WCS_zeile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7AFFA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0" y="136524"/>
            <a:ext cx="7269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CH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Weather</a:t>
            </a:r>
            <a:r>
              <a:rPr lang="fr-CH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r-CH" alt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orecasts</a:t>
            </a:r>
            <a:endParaRPr lang="en-GB" alt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4" name="TextBox 2"/>
          <p:cNvSpPr txBox="1">
            <a:spLocks noChangeArrowheads="1"/>
          </p:cNvSpPr>
          <p:nvPr/>
        </p:nvSpPr>
        <p:spPr bwMode="auto">
          <a:xfrm>
            <a:off x="395536" y="952499"/>
            <a:ext cx="835292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Wednesday</a:t>
            </a:r>
            <a:endParaRPr lang="en-US" altLang="en-US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High/Lo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Precipitation          Wind		Humidity</a:t>
            </a: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30°/ 24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°	  </a:t>
            </a: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     40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%	  </a:t>
            </a: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 ESE 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16 km/h	</a:t>
            </a: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    82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% </a:t>
            </a:r>
            <a:endParaRPr lang="en-US" altLang="en-US" sz="24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altLang="en-US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		</a:t>
            </a: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5845" name="Kép 1" descr="ITU_3CircleLOGO_onWh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6164263"/>
            <a:ext cx="7016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611" y="-1"/>
            <a:ext cx="2507389" cy="8159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1" descr="WCS_zeile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6BFF9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1031"/>
            <a:ext cx="7046913" cy="493912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hu-HU" altLang="en-US" sz="2800" dirty="0" smtClean="0">
                <a:solidFill>
                  <a:srgbClr val="292934"/>
                </a:solidFill>
                <a:sym typeface="Arial Narrow Bold" panose="020B0706020202030204" pitchFamily="34" charset="0"/>
              </a:rPr>
              <a:t>Briefing presentation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6503988"/>
            <a:ext cx="3048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6503988"/>
            <a:ext cx="3048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6503988"/>
            <a:ext cx="3048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6503988"/>
            <a:ext cx="3048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6503988"/>
            <a:ext cx="3048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6503988"/>
            <a:ext cx="3048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6503988"/>
            <a:ext cx="3048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6503988"/>
            <a:ext cx="3048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6503988"/>
            <a:ext cx="3048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6503988"/>
            <a:ext cx="3048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6503988"/>
            <a:ext cx="3048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6503988"/>
            <a:ext cx="3048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6503988"/>
            <a:ext cx="3048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6503988"/>
            <a:ext cx="3048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6503988"/>
            <a:ext cx="3048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6503988"/>
            <a:ext cx="3048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6503988"/>
            <a:ext cx="3048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6503988"/>
            <a:ext cx="3048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6503988"/>
            <a:ext cx="3048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7" name="Téglalap 6"/>
          <p:cNvSpPr>
            <a:spLocks noChangeArrowheads="1"/>
          </p:cNvSpPr>
          <p:nvPr/>
        </p:nvSpPr>
        <p:spPr bwMode="auto">
          <a:xfrm>
            <a:off x="234950" y="1508125"/>
            <a:ext cx="8478838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485" tIns="41742" rIns="83485" bIns="41742">
            <a:spAutoFit/>
          </a:bodyPr>
          <a:lstStyle>
            <a:lvl1pPr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buClr>
                <a:srgbClr val="C00000"/>
              </a:buClr>
            </a:pPr>
            <a:r>
              <a:rPr lang="en-US" altLang="en-US" sz="3300" b="1" dirty="0">
                <a:solidFill>
                  <a:schemeClr val="tx1"/>
                </a:solidFill>
                <a:latin typeface="Myriad Pro" charset="0"/>
                <a:hlinkClick r:id="rId5"/>
              </a:rPr>
              <a:t>http://www.triathlon.org/about/downloads/category/race_briefings/</a:t>
            </a:r>
            <a:endParaRPr lang="en-US" altLang="en-US" sz="3300" b="1" dirty="0">
              <a:solidFill>
                <a:schemeClr val="tx1"/>
              </a:solidFill>
              <a:latin typeface="Myriad Pro" charset="0"/>
            </a:endParaRPr>
          </a:p>
          <a:p>
            <a:pPr algn="ctr">
              <a:buClr>
                <a:srgbClr val="C00000"/>
              </a:buClr>
            </a:pPr>
            <a:endParaRPr lang="en-US" altLang="en-US" sz="3300" b="1" dirty="0">
              <a:solidFill>
                <a:schemeClr val="tx1"/>
              </a:solidFill>
              <a:latin typeface="Myriad Pro" charset="0"/>
            </a:endParaRPr>
          </a:p>
          <a:p>
            <a:pPr algn="ctr">
              <a:buClr>
                <a:srgbClr val="C00000"/>
              </a:buClr>
            </a:pPr>
            <a:endParaRPr lang="en-US" altLang="en-US" sz="3300" b="1" dirty="0">
              <a:solidFill>
                <a:schemeClr val="tx1"/>
              </a:solidFill>
              <a:latin typeface="Myriad Pro" charset="0"/>
            </a:endParaRPr>
          </a:p>
        </p:txBody>
      </p:sp>
      <p:pic>
        <p:nvPicPr>
          <p:cNvPr id="36888" name="Kép 1" descr="ITU_3CircleLOGO_onWh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75" y="6192838"/>
            <a:ext cx="701675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9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-19050"/>
            <a:ext cx="38227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WCS_zeile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39C05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3477"/>
            <a:ext cx="91440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-3175" y="149225"/>
            <a:ext cx="4862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CH" alt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and Introductions</a:t>
            </a:r>
            <a:endParaRPr lang="en-GB" altLang="en-US" sz="2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179388" y="868363"/>
            <a:ext cx="8964612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511425" algn="l"/>
              </a:tabLs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2511425" algn="l"/>
              </a:tabLs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2511425" algn="l"/>
              </a:tabLs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2511425" algn="l"/>
              </a:tabLs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2511425" algn="l"/>
              </a:tabLs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1425" algn="l"/>
              </a:tabLs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1425" algn="l"/>
              </a:tabLs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1425" algn="l"/>
              </a:tabLs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1425" algn="l"/>
              </a:tabLs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CH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TD</a:t>
            </a:r>
            <a:r>
              <a:rPr lang="fr-CH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Ulf </a:t>
            </a:r>
            <a:r>
              <a:rPr lang="fr-CH" alt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Schuetze</a:t>
            </a:r>
            <a:r>
              <a:rPr lang="fr-CH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(CAN</a:t>
            </a:r>
            <a:r>
              <a:rPr lang="fr-CH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fr-CH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Assistant </a:t>
            </a:r>
            <a:r>
              <a:rPr lang="fr-CH" alt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TDs</a:t>
            </a:r>
            <a:r>
              <a:rPr lang="fr-CH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Enrique Quesada	(ESP)</a:t>
            </a:r>
          </a:p>
          <a:p>
            <a:r>
              <a:rPr lang="fr-CH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Ivette </a:t>
            </a:r>
            <a:r>
              <a:rPr lang="fr-CH" alt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Bourette</a:t>
            </a:r>
            <a:r>
              <a:rPr lang="fr-CH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(PAN)</a:t>
            </a:r>
          </a:p>
          <a:p>
            <a:r>
              <a:rPr lang="fr-CH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Scott </a:t>
            </a:r>
            <a:r>
              <a:rPr lang="fr-CH" alt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Weinheimer</a:t>
            </a:r>
            <a:r>
              <a:rPr lang="fr-CH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(USA</a:t>
            </a:r>
            <a:r>
              <a:rPr lang="fr-CH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fr-CH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Race Referees 			</a:t>
            </a:r>
            <a:r>
              <a:rPr lang="fr-CH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Leslie Buchanan 	(CAN)</a:t>
            </a:r>
          </a:p>
          <a:p>
            <a:r>
              <a:rPr lang="fr-CH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fr-CH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-Elite, U23, Junior Men, Relay</a:t>
            </a:r>
          </a:p>
          <a:p>
            <a:r>
              <a:rPr lang="fr-CH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Felix Molina		(MEX)	</a:t>
            </a:r>
          </a:p>
          <a:p>
            <a:r>
              <a:rPr lang="fr-CH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fr-CH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Elite, U23, Junior </a:t>
            </a:r>
            <a:r>
              <a:rPr lang="fr-CH" alt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r>
              <a:rPr lang="fr-CH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alt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Aquathlon</a:t>
            </a:r>
            <a:r>
              <a:rPr lang="fr-CH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alt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</a:p>
          <a:p>
            <a:endParaRPr lang="fr-CH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alt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fr-CH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delegate</a:t>
            </a:r>
            <a:r>
              <a:rPr lang="fr-CH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Humberto </a:t>
            </a:r>
            <a:r>
              <a:rPr lang="fr-CH" alt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Aguilar</a:t>
            </a:r>
            <a:r>
              <a:rPr lang="fr-CH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(MEX</a:t>
            </a:r>
            <a:r>
              <a:rPr lang="fr-CH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fr-CH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  <a:r>
              <a:rPr lang="fr-CH" alt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Organizing</a:t>
            </a:r>
            <a:r>
              <a:rPr lang="fr-CH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fr-CH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Jorge Reyes and </a:t>
            </a:r>
            <a:r>
              <a:rPr lang="fr-CH" alt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</a:t>
            </a:r>
            <a:r>
              <a:rPr lang="fr-CH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Zavala</a:t>
            </a:r>
            <a:r>
              <a:rPr lang="fr-CH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(MEX)</a:t>
            </a:r>
            <a:endParaRPr lang="fr-CH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alt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  <a:r>
              <a:rPr lang="fr-CH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(Race </a:t>
            </a:r>
            <a:r>
              <a:rPr lang="fr-CH" alt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  <a:r>
              <a:rPr lang="fr-CH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fr-CH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</p:txBody>
      </p:sp>
      <p:pic>
        <p:nvPicPr>
          <p:cNvPr id="11269" name="Kép 1" descr="ITU_3CircleLOGO_onWh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6164263"/>
            <a:ext cx="7016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6924" y="3477"/>
            <a:ext cx="2505673" cy="8169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WCS_zeile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59E09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5975"/>
          </a:xfrm>
          <a:prstGeom prst="rect">
            <a:avLst/>
          </a:prstGeom>
          <a:solidFill>
            <a:srgbClr val="6DAD11"/>
          </a:solidFill>
          <a:ln>
            <a:noFill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0" y="-69067"/>
            <a:ext cx="651621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CH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Competition</a:t>
            </a:r>
            <a:r>
              <a:rPr lang="fr-CH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jury – </a:t>
            </a:r>
            <a:r>
              <a:rPr lang="fr-CH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Elite/U23/Jr/Para </a:t>
            </a:r>
            <a:r>
              <a:rPr lang="fr-CH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Aquathlon</a:t>
            </a:r>
            <a:endParaRPr lang="en-GB" alt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304800" y="981075"/>
            <a:ext cx="88392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511425" algn="l"/>
              </a:tabLs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2511425" algn="l"/>
              </a:tabLs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2511425" algn="l"/>
              </a:tabLs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2511425" algn="l"/>
              </a:tabLs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2511425" algn="l"/>
              </a:tabLs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1425" algn="l"/>
              </a:tabLs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1425" algn="l"/>
              </a:tabLs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1425" algn="l"/>
              </a:tabLs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11425" algn="l"/>
              </a:tabLs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fr-CH" alt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Scott </a:t>
            </a:r>
            <a:r>
              <a:rPr lang="fr-CH" alt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Weinheimer</a:t>
            </a:r>
            <a:r>
              <a:rPr lang="fr-CH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(USA), </a:t>
            </a:r>
            <a:r>
              <a:rPr lang="fr-CH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a-TD (Chair)</a:t>
            </a:r>
          </a:p>
          <a:p>
            <a:endParaRPr lang="fr-CH" alt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Terry </a:t>
            </a:r>
            <a:r>
              <a:rPr lang="fr-CH" alt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Sheldrake</a:t>
            </a:r>
            <a:r>
              <a:rPr lang="fr-CH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(NZL), </a:t>
            </a:r>
            <a:r>
              <a:rPr lang="fr-CH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ITU EB</a:t>
            </a:r>
          </a:p>
          <a:p>
            <a:endParaRPr lang="fr-CH" alt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Jaime </a:t>
            </a:r>
            <a:r>
              <a:rPr lang="fr-CH" alt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Cadaval</a:t>
            </a:r>
            <a:r>
              <a:rPr lang="fr-CH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(MEX), </a:t>
            </a:r>
            <a:r>
              <a:rPr lang="fr-CH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 NF</a:t>
            </a:r>
          </a:p>
          <a:p>
            <a:endParaRPr lang="fr-CH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H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3" name="Kép 1" descr="ITU_3CircleLOGO_onWh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6164263"/>
            <a:ext cx="7016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611" y="-1"/>
            <a:ext cx="2507389" cy="8159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WCS_zeile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39C05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0" y="147638"/>
            <a:ext cx="4233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CH" alt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 and Timelines</a:t>
            </a:r>
            <a:endParaRPr lang="en-GB" altLang="en-US" sz="2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TextBox 2"/>
          <p:cNvSpPr txBox="1">
            <a:spLocks noChangeArrowheads="1"/>
          </p:cNvSpPr>
          <p:nvPr/>
        </p:nvSpPr>
        <p:spPr bwMode="auto">
          <a:xfrm>
            <a:off x="214313" y="909638"/>
            <a:ext cx="8715375" cy="164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en-US" altLang="en-US" sz="2400" b="1" u="sng" dirty="0" smtClean="0">
                <a:solidFill>
                  <a:schemeClr val="tx1"/>
                </a:solidFill>
                <a:latin typeface="Arial" panose="020B0604020202020204" pitchFamily="34" charset="0"/>
              </a:rPr>
              <a:t>Tue</a:t>
            </a:r>
            <a:r>
              <a:rPr lang="hu-HU" altLang="en-US" sz="2400" b="1" u="sng" dirty="0" smtClean="0">
                <a:solidFill>
                  <a:schemeClr val="tx1"/>
                </a:solidFill>
                <a:latin typeface="Arial" panose="020B0604020202020204" pitchFamily="34" charset="0"/>
              </a:rPr>
              <a:t>sday</a:t>
            </a:r>
            <a:r>
              <a:rPr lang="en-US" altLang="en-US" sz="2400" b="1" u="sng" dirty="0" smtClean="0">
                <a:solidFill>
                  <a:schemeClr val="tx1"/>
                </a:solidFill>
                <a:latin typeface="Arial" panose="020B0604020202020204" pitchFamily="34" charset="0"/>
              </a:rPr>
              <a:t>, September 13 (Today)</a:t>
            </a:r>
            <a:r>
              <a:rPr lang="hu-HU" alt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endParaRPr lang="en-US" altLang="en-US" sz="18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en-US" altLang="en-US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11:00 - </a:t>
            </a:r>
            <a:r>
              <a:rPr lang="en-US" altLang="en-US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12:00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dirty="0" smtClean="0">
                <a:solidFill>
                  <a:srgbClr val="292934"/>
                </a:solidFill>
                <a:latin typeface="Arial" panose="020B0604020202020204" pitchFamily="34" charset="0"/>
              </a:rPr>
              <a:t>Elite/U23/Jr/Para </a:t>
            </a:r>
            <a:r>
              <a:rPr lang="en-US" altLang="en-US" sz="1800" dirty="0" err="1" smtClean="0">
                <a:solidFill>
                  <a:srgbClr val="292934"/>
                </a:solidFill>
                <a:latin typeface="Arial" panose="020B0604020202020204" pitchFamily="34" charset="0"/>
              </a:rPr>
              <a:t>Aquathlon</a:t>
            </a:r>
            <a:r>
              <a:rPr lang="en-US" altLang="en-US" sz="1800" dirty="0" smtClean="0">
                <a:solidFill>
                  <a:srgbClr val="292934"/>
                </a:solidFill>
                <a:latin typeface="Arial" panose="020B0604020202020204" pitchFamily="34" charset="0"/>
              </a:rPr>
              <a:t> Briefing</a:t>
            </a:r>
            <a:r>
              <a:rPr lang="en-US" altLang="en-US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	Cozumel &amp; Resort Hotel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en-US" altLang="en-US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en-US" altLang="en-US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16:00 - </a:t>
            </a:r>
            <a:r>
              <a:rPr lang="en-US" altLang="en-US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17:00  </a:t>
            </a:r>
            <a:r>
              <a:rPr lang="en-US" altLang="en-US" sz="1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Aquathlon</a:t>
            </a:r>
            <a:r>
              <a:rPr lang="en-US" altLang="en-US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Swim Familiarization	</a:t>
            </a:r>
            <a:r>
              <a:rPr lang="en-US" alt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Fonatur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Triathlon </a:t>
            </a:r>
            <a:r>
              <a:rPr lang="en-US" altLang="en-US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Park</a:t>
            </a:r>
            <a:r>
              <a:rPr lang="en-US" altLang="en-US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3317" name="Kép 1" descr="ITU_3CircleLOGO_onWh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6164263"/>
            <a:ext cx="7016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611" y="-1"/>
            <a:ext cx="2507389" cy="8159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WCS_zeile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39C05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0" y="147638"/>
            <a:ext cx="4233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CH" alt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 and Timelines</a:t>
            </a:r>
            <a:endParaRPr lang="en-GB" altLang="en-US" sz="2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TextBox 2"/>
          <p:cNvSpPr txBox="1">
            <a:spLocks noChangeArrowheads="1"/>
          </p:cNvSpPr>
          <p:nvPr/>
        </p:nvSpPr>
        <p:spPr bwMode="auto">
          <a:xfrm>
            <a:off x="214313" y="909638"/>
            <a:ext cx="8715375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en-US" altLang="en-US" sz="2000" b="1" u="sng" dirty="0" smtClean="0">
                <a:solidFill>
                  <a:schemeClr val="tx1"/>
                </a:solidFill>
                <a:latin typeface="Arial" panose="020B0604020202020204" pitchFamily="34" charset="0"/>
              </a:rPr>
              <a:t>Wednesday, September 14 (Tomorrow)</a:t>
            </a:r>
            <a:r>
              <a:rPr lang="hu-HU" alt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endParaRPr lang="en-US" altLang="en-US" sz="20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20000"/>
              </a:spcBef>
            </a:pPr>
            <a:endParaRPr lang="en-US" altLang="en-US" sz="800" dirty="0" smtClean="0">
              <a:solidFill>
                <a:srgbClr val="292934"/>
              </a:solidFill>
              <a:latin typeface="Arial" panose="020B0604020202020204" pitchFamily="34" charset="0"/>
            </a:endParaRPr>
          </a:p>
          <a:p>
            <a:pPr lvl="0">
              <a:lnSpc>
                <a:spcPct val="70000"/>
              </a:lnSpc>
              <a:spcBef>
                <a:spcPct val="20000"/>
              </a:spcBef>
            </a:pPr>
            <a:r>
              <a:rPr lang="en-US" altLang="en-US" sz="1600" dirty="0" smtClean="0">
                <a:solidFill>
                  <a:srgbClr val="292934"/>
                </a:solidFill>
                <a:latin typeface="Arial" panose="020B0604020202020204" pitchFamily="34" charset="0"/>
              </a:rPr>
              <a:t>7:00 - 7:45</a:t>
            </a:r>
            <a:r>
              <a:rPr lang="en-US" altLang="en-US" sz="1600" dirty="0">
                <a:solidFill>
                  <a:srgbClr val="292934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rgbClr val="292934"/>
                </a:solidFill>
                <a:latin typeface="Arial" panose="020B0604020202020204" pitchFamily="34" charset="0"/>
              </a:rPr>
              <a:t>Elite/U23/Jr/Para </a:t>
            </a:r>
            <a:r>
              <a:rPr lang="en-US" altLang="en-US" sz="1600" dirty="0" err="1">
                <a:solidFill>
                  <a:srgbClr val="292934"/>
                </a:solidFill>
                <a:latin typeface="Arial" panose="020B0604020202020204" pitchFamily="34" charset="0"/>
              </a:rPr>
              <a:t>Aquathlon</a:t>
            </a:r>
            <a:r>
              <a:rPr lang="en-US" altLang="en-US" sz="1600" dirty="0" smtClean="0">
                <a:solidFill>
                  <a:srgbClr val="292934"/>
                </a:solidFill>
                <a:latin typeface="Arial" panose="020B0604020202020204" pitchFamily="34" charset="0"/>
              </a:rPr>
              <a:t> 		</a:t>
            </a:r>
            <a:r>
              <a:rPr lang="en-US" altLang="en-US" sz="1600" dirty="0" err="1" smtClean="0">
                <a:solidFill>
                  <a:srgbClr val="292934"/>
                </a:solidFill>
                <a:latin typeface="Arial" panose="020B0604020202020204" pitchFamily="34" charset="0"/>
              </a:rPr>
              <a:t>Fonatur</a:t>
            </a:r>
            <a:r>
              <a:rPr lang="en-US" altLang="en-US" sz="1600" dirty="0" smtClean="0">
                <a:solidFill>
                  <a:srgbClr val="292934"/>
                </a:solidFill>
                <a:latin typeface="Arial" panose="020B0604020202020204" pitchFamily="34" charset="0"/>
              </a:rPr>
              <a:t> Triathlon Park</a:t>
            </a:r>
          </a:p>
          <a:p>
            <a:pPr lvl="0">
              <a:lnSpc>
                <a:spcPct val="70000"/>
              </a:lnSpc>
              <a:spcBef>
                <a:spcPct val="20000"/>
              </a:spcBef>
            </a:pPr>
            <a:r>
              <a:rPr lang="en-US" altLang="en-US" sz="1600" dirty="0" smtClean="0">
                <a:solidFill>
                  <a:srgbClr val="292934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>
                <a:solidFill>
                  <a:srgbClr val="292934"/>
                </a:solidFill>
                <a:latin typeface="Arial" panose="020B0604020202020204" pitchFamily="34" charset="0"/>
              </a:rPr>
              <a:t>	Transition Check In </a:t>
            </a:r>
            <a:endParaRPr lang="en-US" altLang="en-US" sz="1600" dirty="0" smtClean="0">
              <a:solidFill>
                <a:srgbClr val="292934"/>
              </a:solidFill>
              <a:latin typeface="Arial" panose="020B0604020202020204" pitchFamily="34" charset="0"/>
            </a:endParaRPr>
          </a:p>
          <a:p>
            <a:pPr lvl="0">
              <a:lnSpc>
                <a:spcPct val="70000"/>
              </a:lnSpc>
              <a:spcBef>
                <a:spcPct val="20000"/>
              </a:spcBef>
            </a:pPr>
            <a:endParaRPr lang="en-US" altLang="en-US" sz="1600" b="1" dirty="0">
              <a:solidFill>
                <a:srgbClr val="292934"/>
              </a:solidFill>
              <a:latin typeface="Arial" panose="020B0604020202020204" pitchFamily="34" charset="0"/>
            </a:endParaRPr>
          </a:p>
          <a:p>
            <a:pPr lvl="0">
              <a:lnSpc>
                <a:spcPct val="70000"/>
              </a:lnSpc>
              <a:spcBef>
                <a:spcPct val="20000"/>
              </a:spcBef>
            </a:pPr>
            <a:r>
              <a:rPr lang="en-US" altLang="en-US" sz="1600" b="1" dirty="0" smtClean="0">
                <a:solidFill>
                  <a:srgbClr val="292934"/>
                </a:solidFill>
                <a:latin typeface="Arial" panose="020B0604020202020204" pitchFamily="34" charset="0"/>
              </a:rPr>
              <a:t>8:00		Elite/U23/Jr Men </a:t>
            </a:r>
            <a:r>
              <a:rPr lang="en-US" altLang="en-US" sz="1600" b="1" dirty="0" err="1" smtClean="0">
                <a:solidFill>
                  <a:srgbClr val="292934"/>
                </a:solidFill>
                <a:latin typeface="Arial" panose="020B0604020202020204" pitchFamily="34" charset="0"/>
              </a:rPr>
              <a:t>Aquathlon</a:t>
            </a:r>
            <a:r>
              <a:rPr lang="en-US" altLang="en-US" sz="1600" b="1" dirty="0" smtClean="0">
                <a:solidFill>
                  <a:srgbClr val="292934"/>
                </a:solidFill>
                <a:latin typeface="Arial" panose="020B0604020202020204" pitchFamily="34" charset="0"/>
              </a:rPr>
              <a:t> 		</a:t>
            </a:r>
            <a:r>
              <a:rPr lang="en-US" altLang="en-US" sz="1600" b="1" dirty="0" err="1" smtClean="0">
                <a:solidFill>
                  <a:srgbClr val="292934"/>
                </a:solidFill>
                <a:latin typeface="Arial" panose="020B0604020202020204" pitchFamily="34" charset="0"/>
              </a:rPr>
              <a:t>Fonatur</a:t>
            </a:r>
            <a:r>
              <a:rPr lang="en-US" altLang="en-US" sz="1600" b="1" dirty="0" smtClean="0">
                <a:solidFill>
                  <a:srgbClr val="292934"/>
                </a:solidFill>
                <a:latin typeface="Arial" panose="020B0604020202020204" pitchFamily="34" charset="0"/>
              </a:rPr>
              <a:t> Triathlon Park</a:t>
            </a:r>
          </a:p>
          <a:p>
            <a:pPr lvl="0">
              <a:lnSpc>
                <a:spcPct val="70000"/>
              </a:lnSpc>
              <a:spcBef>
                <a:spcPct val="20000"/>
              </a:spcBef>
            </a:pPr>
            <a:r>
              <a:rPr lang="en-US" altLang="en-US" sz="1600" b="1" dirty="0" smtClean="0">
                <a:solidFill>
                  <a:srgbClr val="292934"/>
                </a:solidFill>
                <a:latin typeface="Arial" panose="020B0604020202020204" pitchFamily="34" charset="0"/>
              </a:rPr>
              <a:t>		World Championships</a:t>
            </a:r>
          </a:p>
          <a:p>
            <a:pPr lvl="0">
              <a:lnSpc>
                <a:spcPct val="70000"/>
              </a:lnSpc>
              <a:spcBef>
                <a:spcPct val="20000"/>
              </a:spcBef>
            </a:pPr>
            <a:endParaRPr lang="en-US" altLang="en-US" sz="1600" b="1" dirty="0">
              <a:solidFill>
                <a:srgbClr val="292934"/>
              </a:solidFill>
              <a:latin typeface="Arial" panose="020B0604020202020204" pitchFamily="34" charset="0"/>
            </a:endParaRPr>
          </a:p>
          <a:p>
            <a:pPr lvl="0">
              <a:lnSpc>
                <a:spcPct val="70000"/>
              </a:lnSpc>
              <a:spcBef>
                <a:spcPct val="20000"/>
              </a:spcBef>
            </a:pPr>
            <a:r>
              <a:rPr lang="en-US" altLang="en-US" sz="1600" b="1" dirty="0" smtClean="0">
                <a:solidFill>
                  <a:srgbClr val="292934"/>
                </a:solidFill>
                <a:latin typeface="Arial" panose="020B0604020202020204" pitchFamily="34" charset="0"/>
              </a:rPr>
              <a:t>8:05</a:t>
            </a:r>
            <a:r>
              <a:rPr lang="en-US" altLang="en-US" sz="1600" b="1" dirty="0">
                <a:solidFill>
                  <a:srgbClr val="292934"/>
                </a:solidFill>
                <a:latin typeface="Arial" panose="020B0604020202020204" pitchFamily="34" charset="0"/>
              </a:rPr>
              <a:t>		 Elite/U23/Jr </a:t>
            </a:r>
            <a:r>
              <a:rPr lang="en-US" altLang="en-US" sz="1600" b="1" dirty="0" smtClean="0">
                <a:solidFill>
                  <a:srgbClr val="292934"/>
                </a:solidFill>
                <a:latin typeface="Arial" panose="020B0604020202020204" pitchFamily="34" charset="0"/>
              </a:rPr>
              <a:t>Female </a:t>
            </a:r>
            <a:r>
              <a:rPr lang="en-US" altLang="en-US" sz="1600" b="1" dirty="0" err="1">
                <a:solidFill>
                  <a:srgbClr val="292934"/>
                </a:solidFill>
                <a:latin typeface="Arial" panose="020B0604020202020204" pitchFamily="34" charset="0"/>
              </a:rPr>
              <a:t>Aquathlon</a:t>
            </a:r>
            <a:r>
              <a:rPr lang="en-US" altLang="en-US" sz="1600" b="1" dirty="0">
                <a:solidFill>
                  <a:srgbClr val="292934"/>
                </a:solidFill>
                <a:latin typeface="Arial" panose="020B0604020202020204" pitchFamily="34" charset="0"/>
              </a:rPr>
              <a:t> 	</a:t>
            </a:r>
            <a:r>
              <a:rPr lang="en-US" altLang="en-US" sz="1600" b="1" dirty="0" err="1">
                <a:solidFill>
                  <a:srgbClr val="292934"/>
                </a:solidFill>
                <a:latin typeface="Arial" panose="020B0604020202020204" pitchFamily="34" charset="0"/>
              </a:rPr>
              <a:t>Fonatur</a:t>
            </a:r>
            <a:r>
              <a:rPr lang="en-US" altLang="en-US" sz="1600" b="1" dirty="0">
                <a:solidFill>
                  <a:srgbClr val="292934"/>
                </a:solidFill>
                <a:latin typeface="Arial" panose="020B0604020202020204" pitchFamily="34" charset="0"/>
              </a:rPr>
              <a:t> Triathlon Park</a:t>
            </a:r>
          </a:p>
          <a:p>
            <a:pPr lvl="0">
              <a:lnSpc>
                <a:spcPct val="70000"/>
              </a:lnSpc>
              <a:spcBef>
                <a:spcPct val="20000"/>
              </a:spcBef>
            </a:pPr>
            <a:r>
              <a:rPr lang="en-US" altLang="en-US" sz="1600" b="1" dirty="0">
                <a:solidFill>
                  <a:srgbClr val="292934"/>
                </a:solidFill>
                <a:latin typeface="Arial" panose="020B0604020202020204" pitchFamily="34" charset="0"/>
              </a:rPr>
              <a:t>		 World </a:t>
            </a:r>
            <a:r>
              <a:rPr lang="en-US" altLang="en-US" sz="1600" b="1" dirty="0" smtClean="0">
                <a:solidFill>
                  <a:srgbClr val="292934"/>
                </a:solidFill>
                <a:latin typeface="Arial" panose="020B0604020202020204" pitchFamily="34" charset="0"/>
              </a:rPr>
              <a:t>Championships</a:t>
            </a:r>
          </a:p>
          <a:p>
            <a:pPr lvl="0">
              <a:lnSpc>
                <a:spcPct val="70000"/>
              </a:lnSpc>
              <a:spcBef>
                <a:spcPct val="20000"/>
              </a:spcBef>
            </a:pPr>
            <a:endParaRPr lang="en-US" altLang="en-US" sz="1600" b="1" dirty="0">
              <a:solidFill>
                <a:srgbClr val="292934"/>
              </a:solidFill>
              <a:latin typeface="Arial" panose="020B0604020202020204" pitchFamily="34" charset="0"/>
            </a:endParaRPr>
          </a:p>
          <a:p>
            <a:pPr lvl="0">
              <a:lnSpc>
                <a:spcPct val="70000"/>
              </a:lnSpc>
              <a:spcBef>
                <a:spcPct val="20000"/>
              </a:spcBef>
            </a:pPr>
            <a:r>
              <a:rPr lang="en-US" altLang="en-US" sz="1600" b="1" dirty="0" smtClean="0">
                <a:solidFill>
                  <a:srgbClr val="292934"/>
                </a:solidFill>
                <a:latin typeface="Arial" panose="020B0604020202020204" pitchFamily="34" charset="0"/>
              </a:rPr>
              <a:t>8:20 		</a:t>
            </a:r>
            <a:r>
              <a:rPr lang="en-US" altLang="en-US" sz="1600" b="1" dirty="0">
                <a:solidFill>
                  <a:srgbClr val="292934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600" b="1" dirty="0" smtClean="0">
                <a:solidFill>
                  <a:srgbClr val="292934"/>
                </a:solidFill>
                <a:latin typeface="Arial" panose="020B0604020202020204" pitchFamily="34" charset="0"/>
              </a:rPr>
              <a:t>Para PT5 Female </a:t>
            </a:r>
            <a:r>
              <a:rPr lang="en-US" altLang="en-US" sz="1600" b="1" dirty="0" err="1">
                <a:solidFill>
                  <a:srgbClr val="292934"/>
                </a:solidFill>
                <a:latin typeface="Arial" panose="020B0604020202020204" pitchFamily="34" charset="0"/>
              </a:rPr>
              <a:t>Aquathlon</a:t>
            </a:r>
            <a:r>
              <a:rPr lang="en-US" altLang="en-US" sz="1600" b="1" dirty="0">
                <a:solidFill>
                  <a:srgbClr val="292934"/>
                </a:solidFill>
                <a:latin typeface="Arial" panose="020B0604020202020204" pitchFamily="34" charset="0"/>
              </a:rPr>
              <a:t> 	</a:t>
            </a:r>
            <a:r>
              <a:rPr lang="en-US" altLang="en-US" sz="1600" b="1" dirty="0" err="1">
                <a:solidFill>
                  <a:srgbClr val="292934"/>
                </a:solidFill>
                <a:latin typeface="Arial" panose="020B0604020202020204" pitchFamily="34" charset="0"/>
              </a:rPr>
              <a:t>Fonatur</a:t>
            </a:r>
            <a:r>
              <a:rPr lang="en-US" altLang="en-US" sz="1600" b="1" dirty="0">
                <a:solidFill>
                  <a:srgbClr val="292934"/>
                </a:solidFill>
                <a:latin typeface="Arial" panose="020B0604020202020204" pitchFamily="34" charset="0"/>
              </a:rPr>
              <a:t> Triathlon Park</a:t>
            </a:r>
          </a:p>
          <a:p>
            <a:pPr lvl="0">
              <a:lnSpc>
                <a:spcPct val="70000"/>
              </a:lnSpc>
              <a:spcBef>
                <a:spcPct val="20000"/>
              </a:spcBef>
            </a:pPr>
            <a:r>
              <a:rPr lang="en-US" altLang="en-US" sz="1600" b="1" dirty="0">
                <a:solidFill>
                  <a:srgbClr val="292934"/>
                </a:solidFill>
                <a:latin typeface="Arial" panose="020B0604020202020204" pitchFamily="34" charset="0"/>
              </a:rPr>
              <a:t>		 World </a:t>
            </a:r>
            <a:r>
              <a:rPr lang="en-US" altLang="en-US" sz="1600" b="1" dirty="0" smtClean="0">
                <a:solidFill>
                  <a:srgbClr val="292934"/>
                </a:solidFill>
                <a:latin typeface="Arial" panose="020B0604020202020204" pitchFamily="34" charset="0"/>
              </a:rPr>
              <a:t>Championships</a:t>
            </a:r>
          </a:p>
          <a:p>
            <a:pPr lvl="0">
              <a:lnSpc>
                <a:spcPct val="70000"/>
              </a:lnSpc>
              <a:spcBef>
                <a:spcPct val="20000"/>
              </a:spcBef>
            </a:pPr>
            <a:endParaRPr lang="en-US" altLang="en-US" sz="16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>
              <a:lnSpc>
                <a:spcPct val="70000"/>
              </a:lnSpc>
              <a:spcBef>
                <a:spcPct val="20000"/>
              </a:spcBef>
            </a:pP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8:45		</a:t>
            </a:r>
            <a:r>
              <a:rPr lang="en-US" altLang="en-US" sz="1600" dirty="0" smtClean="0">
                <a:solidFill>
                  <a:srgbClr val="292934"/>
                </a:solidFill>
                <a:latin typeface="Arial" panose="020B0604020202020204" pitchFamily="34" charset="0"/>
              </a:rPr>
              <a:t>Elite/U23/Jr </a:t>
            </a:r>
            <a:r>
              <a:rPr lang="en-US" altLang="en-US" sz="1600" dirty="0" err="1">
                <a:solidFill>
                  <a:srgbClr val="292934"/>
                </a:solidFill>
                <a:latin typeface="Arial" panose="020B0604020202020204" pitchFamily="34" charset="0"/>
              </a:rPr>
              <a:t>Aquathlon</a:t>
            </a:r>
            <a:r>
              <a:rPr lang="en-US" altLang="en-US" sz="1600" dirty="0">
                <a:solidFill>
                  <a:srgbClr val="292934"/>
                </a:solidFill>
                <a:latin typeface="Arial" panose="020B0604020202020204" pitchFamily="34" charset="0"/>
              </a:rPr>
              <a:t> 		</a:t>
            </a:r>
            <a:r>
              <a:rPr lang="en-US" altLang="en-US" sz="1600" dirty="0" err="1">
                <a:solidFill>
                  <a:srgbClr val="292934"/>
                </a:solidFill>
                <a:latin typeface="Arial" panose="020B0604020202020204" pitchFamily="34" charset="0"/>
              </a:rPr>
              <a:t>Fonatur</a:t>
            </a:r>
            <a:r>
              <a:rPr lang="en-US" altLang="en-US" sz="1600" dirty="0">
                <a:solidFill>
                  <a:srgbClr val="292934"/>
                </a:solidFill>
                <a:latin typeface="Arial" panose="020B0604020202020204" pitchFamily="34" charset="0"/>
              </a:rPr>
              <a:t> Triathlon Park</a:t>
            </a:r>
          </a:p>
          <a:p>
            <a:pPr lvl="0">
              <a:lnSpc>
                <a:spcPct val="70000"/>
              </a:lnSpc>
              <a:spcBef>
                <a:spcPct val="20000"/>
              </a:spcBef>
            </a:pPr>
            <a:r>
              <a:rPr lang="en-US" altLang="en-US" sz="1600" dirty="0">
                <a:solidFill>
                  <a:srgbClr val="292934"/>
                </a:solidFill>
                <a:latin typeface="Arial" panose="020B0604020202020204" pitchFamily="34" charset="0"/>
              </a:rPr>
              <a:t>		World </a:t>
            </a:r>
            <a:r>
              <a:rPr lang="en-US" altLang="en-US" sz="1600" dirty="0" smtClean="0">
                <a:solidFill>
                  <a:srgbClr val="292934"/>
                </a:solidFill>
                <a:latin typeface="Arial" panose="020B0604020202020204" pitchFamily="34" charset="0"/>
              </a:rPr>
              <a:t>Championship Awards Ceremony</a:t>
            </a:r>
            <a:endParaRPr lang="en-US" altLang="en-US" sz="1600" dirty="0">
              <a:solidFill>
                <a:srgbClr val="292934"/>
              </a:solidFill>
              <a:latin typeface="Arial" panose="020B0604020202020204" pitchFamily="34" charset="0"/>
            </a:endParaRPr>
          </a:p>
          <a:p>
            <a:pPr lvl="0">
              <a:lnSpc>
                <a:spcPct val="70000"/>
              </a:lnSpc>
              <a:spcBef>
                <a:spcPct val="20000"/>
              </a:spcBef>
            </a:pP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</a:p>
          <a:p>
            <a:pPr lvl="0">
              <a:lnSpc>
                <a:spcPct val="70000"/>
              </a:lnSpc>
              <a:spcBef>
                <a:spcPct val="20000"/>
              </a:spcBef>
            </a:pP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18:00 - 19:00	Opening Ceremony 			Benito Juarez Main Square</a:t>
            </a:r>
          </a:p>
          <a:p>
            <a:pPr lvl="0">
              <a:lnSpc>
                <a:spcPct val="70000"/>
              </a:lnSpc>
              <a:spcBef>
                <a:spcPct val="20000"/>
              </a:spcBef>
            </a:pPr>
            <a:endParaRPr lang="en-US" altLang="en-US" sz="16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>
              <a:lnSpc>
                <a:spcPct val="70000"/>
              </a:lnSpc>
              <a:spcBef>
                <a:spcPct val="20000"/>
              </a:spcBef>
            </a:pP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20:00 – 22:00	Pasta Party </a:t>
            </a: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&amp; Para </a:t>
            </a:r>
            <a:r>
              <a:rPr lang="en-US" altLang="en-US" sz="1600" dirty="0" err="1">
                <a:solidFill>
                  <a:schemeClr val="tx1"/>
                </a:solidFill>
                <a:latin typeface="Arial" panose="020B0604020202020204" pitchFamily="34" charset="0"/>
              </a:rPr>
              <a:t>Aquathlon</a:t>
            </a: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	Playa Mia Beach Club </a:t>
            </a:r>
          </a:p>
          <a:p>
            <a:pPr lvl="0">
              <a:lnSpc>
                <a:spcPct val="70000"/>
              </a:lnSpc>
              <a:spcBef>
                <a:spcPct val="20000"/>
              </a:spcBef>
            </a:pP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		Awards Ceremony</a:t>
            </a:r>
            <a:r>
              <a:rPr lang="en-US" altLang="en-US" sz="1600" dirty="0" smtClean="0">
                <a:solidFill>
                  <a:srgbClr val="FF0000"/>
                </a:solidFill>
                <a:latin typeface="Arial" panose="020B0604020202020204" pitchFamily="34" charset="0"/>
              </a:rPr>
              <a:t>	</a:t>
            </a:r>
          </a:p>
          <a:p>
            <a:pPr>
              <a:lnSpc>
                <a:spcPct val="70000"/>
              </a:lnSpc>
              <a:spcBef>
                <a:spcPct val="20000"/>
              </a:spcBef>
            </a:pPr>
            <a:r>
              <a:rPr lang="en-US" altLang="en-US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3317" name="Kép 1" descr="ITU_3CircleLOGO_onWh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6164263"/>
            <a:ext cx="7016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611" y="-1"/>
            <a:ext cx="2507389" cy="815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0248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3340" t="50000" r="1772" b="5484"/>
          <a:stretch/>
        </p:blipFill>
        <p:spPr>
          <a:xfrm>
            <a:off x="92435" y="908602"/>
            <a:ext cx="8959128" cy="4216402"/>
          </a:xfrm>
          <a:prstGeom prst="rect">
            <a:avLst/>
          </a:prstGeom>
        </p:spPr>
      </p:pic>
      <p:pic>
        <p:nvPicPr>
          <p:cNvPr id="8" name="Picture 11" descr="WCS_zeile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39C05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0" y="-69067"/>
            <a:ext cx="601216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Elite/U23/Jr/Para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Aquathlon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Transition Check In </a:t>
            </a:r>
          </a:p>
        </p:txBody>
      </p:sp>
      <p:pic>
        <p:nvPicPr>
          <p:cNvPr id="16389" name="Kép 1" descr="ITU_3CircleLOGO_onWh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6164263"/>
            <a:ext cx="7016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ent Arrow 5"/>
          <p:cNvSpPr/>
          <p:nvPr/>
        </p:nvSpPr>
        <p:spPr>
          <a:xfrm rot="21220878" flipH="1">
            <a:off x="2045009" y="3177763"/>
            <a:ext cx="353991" cy="762839"/>
          </a:xfrm>
          <a:prstGeom prst="bentArrow">
            <a:avLst>
              <a:gd name="adj1" fmla="val 31627"/>
              <a:gd name="adj2" fmla="val 40973"/>
              <a:gd name="adj3" fmla="val 50000"/>
              <a:gd name="adj4" fmla="val 3576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Up Arrow 6"/>
          <p:cNvSpPr/>
          <p:nvPr/>
        </p:nvSpPr>
        <p:spPr>
          <a:xfrm rot="-7260000">
            <a:off x="7926778" y="790067"/>
            <a:ext cx="279544" cy="2130330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999" y="2764321"/>
            <a:ext cx="1902117" cy="1249788"/>
          </a:xfrm>
          <a:prstGeom prst="rect">
            <a:avLst/>
          </a:prstGeom>
        </p:spPr>
      </p:pic>
      <p:sp>
        <p:nvSpPr>
          <p:cNvPr id="11" name="Bent Arrow 10"/>
          <p:cNvSpPr/>
          <p:nvPr/>
        </p:nvSpPr>
        <p:spPr>
          <a:xfrm rot="3960000" flipH="1" flipV="1">
            <a:off x="2779359" y="4117606"/>
            <a:ext cx="432048" cy="1152128"/>
          </a:xfrm>
          <a:prstGeom prst="bentArrow">
            <a:avLst>
              <a:gd name="adj1" fmla="val 31627"/>
              <a:gd name="adj2" fmla="val 40973"/>
              <a:gd name="adj3" fmla="val 50000"/>
              <a:gd name="adj4" fmla="val 3576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6611" y="-1"/>
            <a:ext cx="2507389" cy="815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5717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WCS_zeile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39C05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0" y="-69067"/>
            <a:ext cx="601216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Elite/U23/Jr/Para </a:t>
            </a:r>
            <a:r>
              <a:rPr lang="en-GB" alt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Aquathlon</a:t>
            </a:r>
            <a:r>
              <a:rPr lang="en-GB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Transition Check </a:t>
            </a:r>
            <a:r>
              <a:rPr lang="en-GB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</a:p>
        </p:txBody>
      </p:sp>
      <p:pic>
        <p:nvPicPr>
          <p:cNvPr id="16389" name="Kép 1" descr="ITU_3CircleLOGO_onWh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6164263"/>
            <a:ext cx="7016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897862"/>
            <a:ext cx="8183438" cy="55715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6016" y="2636912"/>
            <a:ext cx="1597290" cy="10607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48734">
            <a:off x="5923312" y="4927699"/>
            <a:ext cx="1426597" cy="9373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6611" y="-1"/>
            <a:ext cx="2507389" cy="815975"/>
          </a:xfrm>
          <a:prstGeom prst="rect">
            <a:avLst/>
          </a:prstGeom>
        </p:spPr>
      </p:pic>
      <p:sp>
        <p:nvSpPr>
          <p:cNvPr id="11" name="Bent Arrow 10"/>
          <p:cNvSpPr/>
          <p:nvPr/>
        </p:nvSpPr>
        <p:spPr>
          <a:xfrm rot="5400000" flipH="1" flipV="1">
            <a:off x="3707904" y="4725144"/>
            <a:ext cx="432048" cy="1152128"/>
          </a:xfrm>
          <a:prstGeom prst="bentArrow">
            <a:avLst>
              <a:gd name="adj1" fmla="val 31627"/>
              <a:gd name="adj2" fmla="val 40973"/>
              <a:gd name="adj3" fmla="val 50000"/>
              <a:gd name="adj4" fmla="val 3576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5920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WCS_zeile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39C05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0" y="-69067"/>
            <a:ext cx="601216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8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Aquathlon</a:t>
            </a:r>
            <a:r>
              <a:rPr lang="en-GB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 Transition </a:t>
            </a:r>
          </a:p>
          <a:p>
            <a:r>
              <a:rPr lang="en-GB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en-GB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</a:p>
        </p:txBody>
      </p:sp>
      <p:pic>
        <p:nvPicPr>
          <p:cNvPr id="16389" name="Kép 1" descr="ITU_3CircleLOGO_onWh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6164263"/>
            <a:ext cx="7016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528" y="957511"/>
            <a:ext cx="8496944" cy="3644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srgbClr val="292934"/>
                </a:solidFill>
                <a:latin typeface="Arial"/>
              </a:rPr>
              <a:t>You will need to park after the Park Royal Shopping Center and walk or take the free shuttle into the venue.</a:t>
            </a:r>
          </a:p>
          <a:p>
            <a:pPr lvl="0"/>
            <a:endParaRPr lang="es-ES" sz="2800" b="1" u="sng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folHlink"/>
              </a:buClr>
              <a:buNone/>
              <a:defRPr/>
            </a:pPr>
            <a:r>
              <a:rPr lang="es-ES" sz="2800" b="1" u="sng" dirty="0" err="1" smtClean="0">
                <a:solidFill>
                  <a:schemeClr val="tx1"/>
                </a:solidFill>
                <a:latin typeface="+mj-lt"/>
              </a:rPr>
              <a:t>Transition</a:t>
            </a:r>
            <a:r>
              <a:rPr lang="es-ES" sz="2800" b="1" u="sng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2800" b="1" u="sng" dirty="0" err="1">
                <a:solidFill>
                  <a:schemeClr val="tx1"/>
                </a:solidFill>
                <a:latin typeface="+mj-lt"/>
              </a:rPr>
              <a:t>Area</a:t>
            </a:r>
            <a:endParaRPr lang="hu-HU" sz="2800" b="1" u="sng" dirty="0">
              <a:solidFill>
                <a:schemeClr val="tx1"/>
              </a:solidFill>
              <a:latin typeface="+mj-lt"/>
            </a:endParaRP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hu-HU" sz="2200" kern="0" dirty="0">
                <a:solidFill>
                  <a:schemeClr val="tx1"/>
                </a:solidFill>
                <a:latin typeface="+mj-lt"/>
              </a:rPr>
              <a:t>Uniform check (name, country, logos, ITU logo, zip</a:t>
            </a:r>
            <a:r>
              <a:rPr lang="es-ES" sz="2200" kern="0" dirty="0" err="1">
                <a:solidFill>
                  <a:schemeClr val="tx1"/>
                </a:solidFill>
                <a:latin typeface="+mj-lt"/>
              </a:rPr>
              <a:t>pers</a:t>
            </a:r>
            <a:r>
              <a:rPr lang="hu-HU" sz="2200" kern="0" dirty="0" smtClean="0">
                <a:solidFill>
                  <a:schemeClr val="tx1"/>
                </a:solidFill>
                <a:latin typeface="+mj-lt"/>
              </a:rPr>
              <a:t>)</a:t>
            </a:r>
            <a:endParaRPr lang="fr-CH" sz="2200" kern="0" dirty="0" smtClean="0">
              <a:solidFill>
                <a:schemeClr val="tx1"/>
              </a:solidFill>
              <a:latin typeface="+mj-lt"/>
            </a:endParaRP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endParaRPr lang="fr-CH" sz="2200" kern="0" dirty="0">
              <a:solidFill>
                <a:schemeClr val="tx1"/>
              </a:solidFill>
              <a:latin typeface="+mj-lt"/>
            </a:endParaRP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hu-HU" sz="2200" kern="0" dirty="0" smtClean="0">
                <a:solidFill>
                  <a:schemeClr val="tx1"/>
                </a:solidFill>
                <a:latin typeface="+mj-lt"/>
              </a:rPr>
              <a:t>Timing </a:t>
            </a:r>
            <a:r>
              <a:rPr lang="hu-HU" sz="2200" kern="0" dirty="0">
                <a:solidFill>
                  <a:schemeClr val="tx1"/>
                </a:solidFill>
                <a:latin typeface="+mj-lt"/>
              </a:rPr>
              <a:t>chip </a:t>
            </a:r>
            <a:r>
              <a:rPr lang="fr-CH" sz="2200" kern="0" dirty="0">
                <a:solidFill>
                  <a:schemeClr val="tx1"/>
                </a:solidFill>
                <a:latin typeface="+mj-lt"/>
              </a:rPr>
              <a:t>check </a:t>
            </a:r>
            <a:r>
              <a:rPr lang="hu-HU" sz="2200" kern="0" dirty="0">
                <a:solidFill>
                  <a:schemeClr val="tx1"/>
                </a:solidFill>
                <a:latin typeface="+mj-lt"/>
              </a:rPr>
              <a:t>(</a:t>
            </a:r>
            <a:r>
              <a:rPr lang="en-US" sz="2200" kern="0" dirty="0">
                <a:solidFill>
                  <a:schemeClr val="tx1"/>
                </a:solidFill>
                <a:latin typeface="+mj-lt"/>
              </a:rPr>
              <a:t>1 for the ankle</a:t>
            </a:r>
            <a:r>
              <a:rPr lang="hu-HU" sz="2200" kern="0" dirty="0">
                <a:solidFill>
                  <a:schemeClr val="tx1"/>
                </a:solidFill>
                <a:latin typeface="+mj-lt"/>
              </a:rPr>
              <a:t>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endParaRPr lang="en-US" sz="2200" kern="0" dirty="0" smtClean="0">
              <a:solidFill>
                <a:schemeClr val="tx1"/>
              </a:solidFill>
              <a:latin typeface="+mj-lt"/>
            </a:endParaRP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hu-HU" sz="2200" kern="0" dirty="0" smtClean="0">
                <a:solidFill>
                  <a:schemeClr val="tx1"/>
                </a:solidFill>
                <a:latin typeface="+mj-lt"/>
              </a:rPr>
              <a:t>Swim </a:t>
            </a:r>
            <a:r>
              <a:rPr lang="hu-HU" sz="2200" kern="0" dirty="0">
                <a:solidFill>
                  <a:schemeClr val="tx1"/>
                </a:solidFill>
                <a:latin typeface="+mj-lt"/>
              </a:rPr>
              <a:t>cap </a:t>
            </a:r>
            <a:r>
              <a:rPr lang="fr-CH" sz="2200" kern="0" dirty="0" smtClean="0">
                <a:solidFill>
                  <a:schemeClr val="tx1"/>
                </a:solidFill>
                <a:latin typeface="+mj-lt"/>
              </a:rPr>
              <a:t>check</a:t>
            </a:r>
            <a:endParaRPr lang="fr-CH" sz="2200" i="1" kern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611" y="-1"/>
            <a:ext cx="2507389" cy="815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2676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PPTTYPE" val="EBMPpotEBMP"/>
  <p:tag name="VARPOTVERSION" val="EBMP1.50"/>
  <p:tag name="VARPPTLANGSEL" val="EBMPGerman"/>
  <p:tag name="VARGRIDMODE" val="EBMPgrid_none_value"/>
  <p:tag name="VARCOLOR" val="EBMPTRUE"/>
  <p:tag name="VARPPTLANG" val="EBMPGerman"/>
  <p:tag name="VARPPTBUSINESS_UNIT" val="EBMPManagement"/>
  <p:tag name="VARPPTEDITORS_NAME" val="EBMPKatherine Twining"/>
  <p:tag name="VARPPTPRESENTATION_TITLE" val="EBMPGenossenschafterpflege 2011"/>
  <p:tag name="VARPPTDATE_CREATION" val="EBMP30. März 2010"/>
  <p:tag name="VARPPTINSERT_ENDSLIDE" val="EBMPTRUE"/>
  <p:tag name="VARPPTSHOWPAGE_NUMBER" val="EBMPTRUE"/>
  <p:tag name="VARPPTDRAFT_VERSION" val="EBMPFALSE"/>
  <p:tag name="VARPPTSETUPPERFORMED" val="EBMP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SLIDECATEGORYID" val="EBMPgeneral"/>
  <p:tag name="VARSLIDEID" val="EBMPbulleted_text_slid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SLIDECATEGORYID" val="EBMPgeneral"/>
  <p:tag name="VARSLIDEID" val="EBMPbulleted_text_slid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SLIDECATEGORYID" val="EBMPgeneral"/>
  <p:tag name="VARSLIDEID" val="EBMPbulleted_text_slid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SLIDECATEGORYID" val="EBMPgeneral"/>
  <p:tag name="VARSLIDEID" val="EBMPbulleted_text_slid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SLIDECATEGORYID" val="EBMPgeneral"/>
  <p:tag name="VARSLIDEID" val="EBMPbulleted_text_slid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SLIDECATEGORYID" val="EBMPgeneral"/>
  <p:tag name="VARSLIDEID" val="EBMPbulleted_text_slid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SLIDECATEGORYID" val="EBMPgeneral"/>
  <p:tag name="VARSLIDEID" val="EBMPbulleted_text_slid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SLIDECATEGORYID" val="EBMPgeneral"/>
  <p:tag name="VARSLIDEID" val="EBMPbulleted_text_slid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SLIDECATEGORYID" val="EBMPgeneral"/>
  <p:tag name="VARSLIDEID" val="EBMPbulleted_text_slid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SLIDECATEGORYID" val="EBMPgeneral"/>
  <p:tag name="VARSLIDEID" val="EBMPbulleted_text_slid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SLIDECATEGORYID" val="EBMPgeneral"/>
  <p:tag name="VARSLIDEID" val="EBMPbulleted_text_slid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SLIDECATEGORYID" val="EBMPgeneral"/>
  <p:tag name="VARSLIDEID" val="EBMPbulleted_text_slid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SLIDECATEGORYID" val="EBMPgeneral"/>
  <p:tag name="VARSLIDEID" val="EBMPbulleted_text_slid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SLIDECATEGORYID" val="EBMPgeneral"/>
  <p:tag name="VARSLIDEID" val="EBMPbulleted_text_slid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SLIDECATEGORYID" val="EBMPgeneral"/>
  <p:tag name="VARSLIDEID" val="EBMPbulleted_text_slid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SLIDECATEGORYID" val="EBMPgeneral"/>
  <p:tag name="VARSLIDEID" val="EBMPbulleted_text_slid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SLIDECATEGORYID" val="EBMPgeneral"/>
  <p:tag name="VARSLIDEID" val="EBMPbulleted_text_slid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SLIDECATEGORYID" val="EBMPgeneral"/>
  <p:tag name="VARSLIDEID" val="EBMPbulleted_text_slid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SLIDECATEGORYID" val="EBMPgeneral"/>
  <p:tag name="VARSLIDEID" val="EBMPbulleted_text_slid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SLIDECATEGORYID" val="EBMPgeneral"/>
  <p:tag name="VARSLIDEID" val="EBMPbulleted_text_slid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SLIDECATEGORYID" val="EBMPgeneral"/>
  <p:tag name="VARSLIDEID" val="EBMPbulleted_text_slid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SLIDECATEGORYID" val="EBMPgeneral"/>
  <p:tag name="VARSLIDEID" val="EBMPbulleted_text_slid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SLIDECATEGORYID" val="EBMPgeneral"/>
  <p:tag name="VARSLIDEID" val="EBMPbulleted_text_slid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SLIDECATEGORYID" val="EBMPgeneral"/>
  <p:tag name="VARSLIDEID" val="EBMPbulleted_text_slid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SLIDECATEGORYID" val="EBMPgeneral"/>
  <p:tag name="VARSLIDEID" val="EBMPbulleted_text_slid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SLIDECATEGORYID" val="EBMPgeneral"/>
  <p:tag name="VARSLIDEID" val="EBMPbulleted_text_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SLIDECATEGORYID" val="EBMPgeneral"/>
  <p:tag name="VARSLIDEID" val="EBMPbulleted_text_slid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2919</TotalTime>
  <Words>572</Words>
  <Application>Microsoft Office PowerPoint</Application>
  <PresentationFormat>On-screen Show (4:3)</PresentationFormat>
  <Paragraphs>209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ＭＳ Ｐゴシック</vt:lpstr>
      <vt:lpstr>ＭＳ Ｐゴシック</vt:lpstr>
      <vt:lpstr>Arial</vt:lpstr>
      <vt:lpstr>Arial Bold</vt:lpstr>
      <vt:lpstr>Arial Narrow Bold</vt:lpstr>
      <vt:lpstr>Geneva</vt:lpstr>
      <vt:lpstr>Gill Sans</vt:lpstr>
      <vt:lpstr>Myriad Pro</vt:lpstr>
      <vt:lpstr>Times New Roman</vt:lpstr>
      <vt:lpstr>Verdana</vt:lpstr>
      <vt:lpstr>Wingdings</vt:lpstr>
      <vt:lpstr>Clarity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Briefing presentation</vt:lpstr>
    </vt:vector>
  </TitlesOfParts>
  <Company>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Präsentationstitel Gruppe</dc:title>
  <dc:creator>USER</dc:creator>
  <cp:lastModifiedBy>Weinheimer, Scott</cp:lastModifiedBy>
  <cp:revision>495</cp:revision>
  <cp:lastPrinted>2014-11-24T15:00:46Z</cp:lastPrinted>
  <dcterms:created xsi:type="dcterms:W3CDTF">2015-09-16T17:01:07Z</dcterms:created>
  <dcterms:modified xsi:type="dcterms:W3CDTF">2016-09-13T16:25:25Z</dcterms:modified>
</cp:coreProperties>
</file>