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704" r:id="rId2"/>
    <p:sldMasterId id="2147483672" r:id="rId3"/>
    <p:sldMasterId id="2147483712" r:id="rId4"/>
    <p:sldMasterId id="2147483688" r:id="rId5"/>
  </p:sldMasterIdLst>
  <p:sldIdLst>
    <p:sldId id="290" r:id="rId6"/>
    <p:sldId id="279" r:id="rId7"/>
    <p:sldId id="287" r:id="rId8"/>
    <p:sldId id="284" r:id="rId9"/>
    <p:sldId id="286" r:id="rId10"/>
    <p:sldId id="285" r:id="rId11"/>
    <p:sldId id="282" r:id="rId12"/>
    <p:sldId id="283" r:id="rId13"/>
    <p:sldId id="288" r:id="rId14"/>
    <p:sldId id="291" r:id="rId15"/>
    <p:sldId id="281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6"/>
    <a:srgbClr val="008EEE"/>
    <a:srgbClr val="ABDDFF"/>
    <a:srgbClr val="005B87"/>
    <a:srgbClr val="1B417A"/>
    <a:srgbClr val="F38828"/>
    <a:srgbClr val="FFFFFF"/>
    <a:srgbClr val="12EBFF"/>
    <a:srgbClr val="0489D4"/>
    <a:srgbClr val="0C4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 autoAdjust="0"/>
  </p:normalViewPr>
  <p:slideViewPr>
    <p:cSldViewPr snapToGrid="0">
      <p:cViewPr varScale="1">
        <p:scale>
          <a:sx n="61" d="100"/>
          <a:sy n="61" d="100"/>
        </p:scale>
        <p:origin x="374" y="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2018 Revenue Audited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21304150262467192"/>
          <c:y val="0.12320173277697516"/>
          <c:w val="0.59683382545931751"/>
          <c:h val="0.7981011666937941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F4-4A49-81C3-309DDCA8C7A2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F4-4A49-81C3-309DDCA8C7A2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F4-4A49-81C3-309DDCA8C7A2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F4-4A49-81C3-309DDCA8C7A2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0F4-4A49-81C3-309DDCA8C7A2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0F4-4A49-81C3-309DDCA8C7A2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0F4-4A49-81C3-309DDCA8C7A2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0F4-4A49-81C3-309DDCA8C7A2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0F4-4A49-81C3-309DDCA8C7A2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0F4-4A49-81C3-309DDCA8C7A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F4-4A49-81C3-309DDCA8C7A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F4-4A49-81C3-309DDCA8C7A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F4-4A49-81C3-309DDCA8C7A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0F4-4A49-81C3-309DDCA8C7A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0F4-4A49-81C3-309DDCA8C7A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0F4-4A49-81C3-309DDCA8C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Sheet1!$A$2:$A$11</c:f>
              <c:strCache>
                <c:ptCount val="10"/>
                <c:pt idx="0">
                  <c:v>Affiliation Fees</c:v>
                </c:pt>
                <c:pt idx="1">
                  <c:v>Event Fees</c:v>
                </c:pt>
                <c:pt idx="2">
                  <c:v>Event Fees - Media</c:v>
                </c:pt>
                <c:pt idx="3">
                  <c:v>Grants &amp; Contributions</c:v>
                </c:pt>
                <c:pt idx="4">
                  <c:v>Prize Money</c:v>
                </c:pt>
                <c:pt idx="5">
                  <c:v>Sponsorship</c:v>
                </c:pt>
                <c:pt idx="6">
                  <c:v>TriLive</c:v>
                </c:pt>
                <c:pt idx="7">
                  <c:v>Olympic Games</c:v>
                </c:pt>
                <c:pt idx="8">
                  <c:v>Other Income</c:v>
                </c:pt>
                <c:pt idx="9">
                  <c:v>Surplus – Vancouver office sale</c:v>
                </c:pt>
              </c:strCache>
            </c:strRef>
          </c:cat>
          <c:val>
            <c:numRef>
              <c:f>Sheet1!$B$2:$B$11</c:f>
              <c:numCache>
                <c:formatCode>#,##0.00</c:formatCode>
                <c:ptCount val="10"/>
                <c:pt idx="0">
                  <c:v>32362</c:v>
                </c:pt>
                <c:pt idx="1">
                  <c:v>1617000</c:v>
                </c:pt>
                <c:pt idx="2">
                  <c:v>563519</c:v>
                </c:pt>
                <c:pt idx="3">
                  <c:v>182385</c:v>
                </c:pt>
                <c:pt idx="4">
                  <c:v>2590000</c:v>
                </c:pt>
                <c:pt idx="5">
                  <c:v>1042100</c:v>
                </c:pt>
                <c:pt idx="6" formatCode="#,##0">
                  <c:v>121719</c:v>
                </c:pt>
                <c:pt idx="7">
                  <c:v>3815667</c:v>
                </c:pt>
                <c:pt idx="8">
                  <c:v>250695</c:v>
                </c:pt>
                <c:pt idx="9">
                  <c:v>415091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0F4-4A49-81C3-309DDCA8C7A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2018</a:t>
            </a:r>
            <a:r>
              <a:rPr lang="en-US" baseline="0" dirty="0"/>
              <a:t> EXPENSES AUDITED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20801345144356956"/>
          <c:y val="0.13684163421401704"/>
          <c:w val="0.59230659448818901"/>
          <c:h val="0.8053107628403172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37-41D8-B193-D11DD3CF107F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37-41D8-B193-D11DD3CF107F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37-41D8-B193-D11DD3CF107F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37-41D8-B193-D11DD3CF107F}"/>
              </c:ext>
            </c:extLst>
          </c:dPt>
          <c:dPt>
            <c:idx val="4"/>
            <c:bubble3D val="0"/>
            <c:explosion val="19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237-41D8-B193-D11DD3CF107F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237-41D8-B193-D11DD3CF107F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237-41D8-B193-D11DD3CF107F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237-41D8-B193-D11DD3CF107F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237-41D8-B193-D11DD3CF107F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237-41D8-B193-D11DD3CF107F}"/>
              </c:ext>
            </c:extLst>
          </c:dPt>
          <c:dPt>
            <c:idx val="10"/>
            <c:bubble3D val="0"/>
            <c:explosion val="17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237-41D8-B193-D11DD3CF107F}"/>
              </c:ext>
            </c:extLst>
          </c:dPt>
          <c:dPt>
            <c:idx val="11"/>
            <c:bubble3D val="0"/>
            <c:explosion val="19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3237-41D8-B193-D11DD3CF107F}"/>
              </c:ext>
            </c:extLst>
          </c:dPt>
          <c:dPt>
            <c:idx val="12"/>
            <c:bubble3D val="0"/>
            <c:spPr>
              <a:gradFill>
                <a:gsLst>
                  <a:gs pos="100000">
                    <a:schemeClr val="accent1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1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3237-41D8-B193-D11DD3CF107F}"/>
              </c:ext>
            </c:extLst>
          </c:dPt>
          <c:dPt>
            <c:idx val="13"/>
            <c:bubble3D val="0"/>
            <c:spPr>
              <a:gradFill>
                <a:gsLst>
                  <a:gs pos="100000">
                    <a:schemeClr val="accent2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3237-41D8-B193-D11DD3CF107F}"/>
              </c:ext>
            </c:extLst>
          </c:dPt>
          <c:dPt>
            <c:idx val="14"/>
            <c:bubble3D val="0"/>
            <c:spPr>
              <a:gradFill>
                <a:gsLst>
                  <a:gs pos="100000">
                    <a:schemeClr val="accent3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3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3237-41D8-B193-D11DD3CF107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37-41D8-B193-D11DD3CF107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37-41D8-B193-D11DD3CF107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37-41D8-B193-D11DD3CF10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37-41D8-B193-D11DD3CF107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237-41D8-B193-D11DD3CF107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237-41D8-B193-D11DD3CF107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237-41D8-B193-D11DD3CF107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237-41D8-B193-D11DD3CF107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237-41D8-B193-D11DD3CF107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237-41D8-B193-D11DD3CF107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237-41D8-B193-D11DD3CF107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237-41D8-B193-D11DD3CF10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Sheet1!$A$2:$A$16</c:f>
              <c:strCache>
                <c:ptCount val="15"/>
                <c:pt idx="0">
                  <c:v>Administration &amp; Legal</c:v>
                </c:pt>
                <c:pt idx="1">
                  <c:v>Bad Debt</c:v>
                </c:pt>
                <c:pt idx="2">
                  <c:v>Financial expense</c:v>
                </c:pt>
                <c:pt idx="3">
                  <c:v>Anti Doping</c:v>
                </c:pt>
                <c:pt idx="4">
                  <c:v>Prize Money</c:v>
                </c:pt>
                <c:pt idx="5">
                  <c:v>Committees</c:v>
                </c:pt>
                <c:pt idx="6">
                  <c:v>Congress</c:v>
                </c:pt>
                <c:pt idx="7">
                  <c:v>Marketing</c:v>
                </c:pt>
                <c:pt idx="8">
                  <c:v>Olympic Games</c:v>
                </c:pt>
                <c:pt idx="9">
                  <c:v>Communication</c:v>
                </c:pt>
                <c:pt idx="10">
                  <c:v>Development</c:v>
                </c:pt>
                <c:pt idx="11">
                  <c:v>Sport Department</c:v>
                </c:pt>
                <c:pt idx="12">
                  <c:v>President and EB Expenses</c:v>
                </c:pt>
                <c:pt idx="13">
                  <c:v>NTT Expenses</c:v>
                </c:pt>
                <c:pt idx="14">
                  <c:v>President's Honorarium</c:v>
                </c:pt>
              </c:strCache>
            </c:strRef>
          </c:cat>
          <c:val>
            <c:numRef>
              <c:f>Sheet1!$B$2:$B$16</c:f>
              <c:numCache>
                <c:formatCode>"$"#,##0.00_);[Red]\("$"#,##0.00\)</c:formatCode>
                <c:ptCount val="15"/>
                <c:pt idx="0">
                  <c:v>822391</c:v>
                </c:pt>
                <c:pt idx="1">
                  <c:v>110000</c:v>
                </c:pt>
                <c:pt idx="2">
                  <c:v>389601</c:v>
                </c:pt>
                <c:pt idx="3">
                  <c:v>407738</c:v>
                </c:pt>
                <c:pt idx="4">
                  <c:v>3035000</c:v>
                </c:pt>
                <c:pt idx="5">
                  <c:v>9095</c:v>
                </c:pt>
                <c:pt idx="6">
                  <c:v>32274</c:v>
                </c:pt>
                <c:pt idx="7">
                  <c:v>419030</c:v>
                </c:pt>
                <c:pt idx="8">
                  <c:v>150000</c:v>
                </c:pt>
                <c:pt idx="9">
                  <c:v>1229598</c:v>
                </c:pt>
                <c:pt idx="10">
                  <c:v>1286305</c:v>
                </c:pt>
                <c:pt idx="11">
                  <c:v>1373829</c:v>
                </c:pt>
                <c:pt idx="12">
                  <c:v>256896</c:v>
                </c:pt>
                <c:pt idx="13">
                  <c:v>573614</c:v>
                </c:pt>
                <c:pt idx="14">
                  <c:v>188273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3237-41D8-B193-D11DD3CF107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1A8C65C-C7CD-4C88-B947-942FC62BA2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7094" y="3089404"/>
            <a:ext cx="10377812" cy="1393606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b" anchorCtr="0"/>
          <a:lstStyle>
            <a:lvl1pPr marL="0" indent="0" algn="l">
              <a:buFontTx/>
              <a:buNone/>
              <a:defRPr sz="8000" b="1" i="0" cap="all">
                <a:solidFill>
                  <a:schemeClr val="bg1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06753EE-F50F-496C-95AD-DBD08FABA9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892" y="5350933"/>
            <a:ext cx="2238683" cy="10571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3EE097-FBDD-42A0-8BF0-BEA2825E02E1}"/>
              </a:ext>
            </a:extLst>
          </p:cNvPr>
          <p:cNvSpPr txBox="1"/>
          <p:nvPr userDrawn="1"/>
        </p:nvSpPr>
        <p:spPr>
          <a:xfrm>
            <a:off x="971550" y="5683827"/>
            <a:ext cx="4836452" cy="538609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XXXII Congress of the International Triathlon Union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Lausanne, Switzerland</a:t>
            </a:r>
          </a:p>
        </p:txBody>
      </p:sp>
      <p:pic>
        <p:nvPicPr>
          <p:cNvPr id="4" name="Picture 3" descr="A picture containing circuit&#10;&#10;Description automatically generated">
            <a:extLst>
              <a:ext uri="{FF2B5EF4-FFF2-40B4-BE49-F238E27FC236}">
                <a16:creationId xmlns:a16="http://schemas.microsoft.com/office/drawing/2014/main" id="{3AEDD40A-B8F4-4214-8651-F7BFAAE036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453" y="5583800"/>
            <a:ext cx="389360" cy="7386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22030" y="2733105"/>
            <a:ext cx="11447585" cy="2573867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t" anchorCtr="0"/>
          <a:lstStyle>
            <a:lvl1pPr marL="0" indent="0" algn="l">
              <a:buFontTx/>
              <a:buNone/>
              <a:defRPr sz="2000" b="0" i="0" cap="none">
                <a:solidFill>
                  <a:schemeClr val="tx1"/>
                </a:solidFill>
                <a:latin typeface="Arial"/>
                <a:cs typeface="Calibri (Body)"/>
              </a:defRPr>
            </a:lvl1pPr>
          </a:lstStyle>
          <a:p>
            <a:pPr lvl="0"/>
            <a:r>
              <a:rPr lang="en-US" sz="1400" dirty="0"/>
              <a:t>DDGFAD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3C94A311-EE18-437C-9FE8-DF41CCC890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2030" y="465992"/>
            <a:ext cx="8555715" cy="879231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ctr" anchorCtr="0"/>
          <a:lstStyle>
            <a:lvl1pPr marL="0" indent="0" algn="l">
              <a:lnSpc>
                <a:spcPct val="80000"/>
              </a:lnSpc>
              <a:buFontTx/>
              <a:buNone/>
              <a:defRPr sz="3000" b="1" i="0" cap="all">
                <a:solidFill>
                  <a:srgbClr val="005B87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AD37816C-7118-4ABB-99B2-D20FDCFCFC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030" y="1711751"/>
            <a:ext cx="11447585" cy="805780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t" anchorCtr="0"/>
          <a:lstStyle>
            <a:lvl1pPr marL="0" indent="0" algn="l">
              <a:buFontTx/>
              <a:buNone/>
              <a:defRPr sz="2000" b="1" i="0" cap="none">
                <a:solidFill>
                  <a:srgbClr val="095C84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04445" y="465992"/>
            <a:ext cx="8556675" cy="883055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ctr" anchorCtr="0"/>
          <a:lstStyle>
            <a:lvl1pPr marL="0" indent="0" algn="l">
              <a:buFontTx/>
              <a:buNone/>
              <a:defRPr sz="3000" b="1" i="0" cap="all">
                <a:solidFill>
                  <a:schemeClr val="bg1"/>
                </a:solidFill>
                <a:latin typeface="Arial"/>
                <a:cs typeface="Calibri (Body)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04445" y="2115689"/>
            <a:ext cx="11415022" cy="805780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t" anchorCtr="0"/>
          <a:lstStyle>
            <a:lvl1pPr marL="0" indent="0" algn="l">
              <a:buFontTx/>
              <a:buNone/>
              <a:defRPr sz="2000" b="1" i="0" cap="none">
                <a:solidFill>
                  <a:srgbClr val="095C84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04444" y="3215217"/>
            <a:ext cx="11431955" cy="2095337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t" anchorCtr="0"/>
          <a:lstStyle>
            <a:lvl1pPr marL="0" indent="0" algn="l">
              <a:buFontTx/>
              <a:buNone/>
              <a:defRPr sz="2000" b="0" i="0" cap="none">
                <a:solidFill>
                  <a:schemeClr val="tx1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4444" y="5571067"/>
            <a:ext cx="11431956" cy="1049867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t" anchorCtr="0"/>
          <a:lstStyle>
            <a:lvl1pPr marL="0" indent="0" algn="l">
              <a:buFontTx/>
              <a:buNone/>
              <a:defRPr sz="2000" b="1" i="0" cap="none">
                <a:solidFill>
                  <a:schemeClr val="tx1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860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04445" y="465992"/>
            <a:ext cx="8579535" cy="883055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ctr" anchorCtr="0"/>
          <a:lstStyle>
            <a:lvl1pPr marL="0" indent="0" algn="l">
              <a:buFontTx/>
              <a:buNone/>
              <a:defRPr sz="3000" b="1" i="0" cap="all">
                <a:solidFill>
                  <a:schemeClr val="bg1"/>
                </a:solidFill>
                <a:latin typeface="Arial"/>
                <a:cs typeface="Calibri (Body)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04445" y="1988820"/>
            <a:ext cx="11415022" cy="4315265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  <a:solidFill>
            <a:srgbClr val="ABDDFF"/>
          </a:solidFill>
        </p:spPr>
        <p:txBody>
          <a:bodyPr vert="horz" anchor="t" anchorCtr="0"/>
          <a:lstStyle>
            <a:lvl1pPr marL="342900" indent="-342900" algn="l">
              <a:buFont typeface="Arial" panose="020B0604020202020204" pitchFamily="34" charset="0"/>
              <a:buChar char="•"/>
              <a:defRPr sz="2000" b="1" i="0" cap="none">
                <a:solidFill>
                  <a:schemeClr val="tx1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38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22031" y="465992"/>
            <a:ext cx="8550520" cy="879231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ctr" anchorCtr="0"/>
          <a:lstStyle>
            <a:lvl1pPr marL="0" indent="0" algn="l">
              <a:buFontTx/>
              <a:buNone/>
              <a:defRPr sz="3000" b="1" i="0" cap="all">
                <a:solidFill>
                  <a:schemeClr val="bg1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22029" y="2089819"/>
            <a:ext cx="6619175" cy="805780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t" anchorCtr="0"/>
          <a:lstStyle>
            <a:lvl1pPr marL="0" indent="0" algn="l">
              <a:buFontTx/>
              <a:buNone/>
              <a:defRPr sz="2000" b="0" i="0" cap="none">
                <a:solidFill>
                  <a:srgbClr val="095C84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2029" y="3081865"/>
            <a:ext cx="6639170" cy="2573867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t" anchorCtr="0"/>
          <a:lstStyle>
            <a:lvl1pPr marL="0" indent="0" algn="l">
              <a:buFontTx/>
              <a:buNone/>
              <a:defRPr sz="2000" b="0" i="0" cap="none">
                <a:solidFill>
                  <a:schemeClr val="tx1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60265" y="2067297"/>
            <a:ext cx="4593068" cy="3588434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t" anchorCtr="0"/>
          <a:lstStyle>
            <a:lvl1pPr marL="0" indent="0" algn="l">
              <a:buFontTx/>
              <a:buNone/>
              <a:defRPr sz="2000" b="1" i="0" cap="none">
                <a:solidFill>
                  <a:schemeClr val="tx1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29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22031" y="465992"/>
            <a:ext cx="8561950" cy="879231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ctr" anchorCtr="0"/>
          <a:lstStyle>
            <a:lvl1pPr marL="0" indent="0" algn="l">
              <a:buFontTx/>
              <a:buNone/>
              <a:defRPr sz="3000" b="1" i="0" cap="all">
                <a:solidFill>
                  <a:schemeClr val="bg1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22030" y="2089819"/>
            <a:ext cx="5531962" cy="805780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t" anchorCtr="0"/>
          <a:lstStyle>
            <a:lvl1pPr marL="0" indent="0" algn="l">
              <a:buFontTx/>
              <a:buNone/>
              <a:defRPr sz="2000" b="0" i="0" cap="none">
                <a:solidFill>
                  <a:srgbClr val="095C84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2029" y="3081865"/>
            <a:ext cx="5531962" cy="2573867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t" anchorCtr="0"/>
          <a:lstStyle>
            <a:lvl1pPr marL="0" indent="0" algn="l">
              <a:buFontTx/>
              <a:buNone/>
              <a:defRPr sz="2000" b="0" i="0" cap="none">
                <a:solidFill>
                  <a:schemeClr val="tx1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B57248-3D43-4BD5-9CED-EB2BD09484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2089150"/>
            <a:ext cx="5760027" cy="41973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895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22031" y="465992"/>
            <a:ext cx="8539090" cy="879231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ctr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3000" b="1" i="0" cap="all">
                <a:solidFill>
                  <a:schemeClr val="bg1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2029" y="2089150"/>
            <a:ext cx="5531962" cy="4197349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t" anchorCtr="0"/>
          <a:lstStyle>
            <a:lvl1pPr marL="0" indent="0" algn="l">
              <a:buFontTx/>
              <a:buNone/>
              <a:defRPr sz="2000" b="0" i="0" cap="none">
                <a:solidFill>
                  <a:schemeClr val="tx1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B57248-3D43-4BD5-9CED-EB2BD09484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2089150"/>
            <a:ext cx="5760027" cy="41973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221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22030" y="2733105"/>
            <a:ext cx="11447585" cy="2573867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t" anchorCtr="0"/>
          <a:lstStyle>
            <a:lvl1pPr marL="0" indent="0" algn="l">
              <a:buFontTx/>
              <a:buNone/>
              <a:defRPr sz="2000" b="0" i="0" cap="none">
                <a:solidFill>
                  <a:schemeClr val="tx1"/>
                </a:solidFill>
                <a:latin typeface="Arial"/>
                <a:cs typeface="Calibri (Body)"/>
              </a:defRPr>
            </a:lvl1pPr>
          </a:lstStyle>
          <a:p>
            <a:pPr lvl="0"/>
            <a:r>
              <a:rPr lang="en-US" sz="1400" dirty="0"/>
              <a:t>DDGFAD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3C94A311-EE18-437C-9FE8-DF41CCC890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2031" y="465992"/>
            <a:ext cx="8539090" cy="879231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ctr" anchorCtr="0"/>
          <a:lstStyle>
            <a:lvl1pPr marL="0" indent="0" algn="l">
              <a:buFontTx/>
              <a:buNone/>
              <a:defRPr sz="3000" b="1" i="0" cap="all">
                <a:solidFill>
                  <a:schemeClr val="bg1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AD37816C-7118-4ABB-99B2-D20FDCFCFC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030" y="1711751"/>
            <a:ext cx="11447585" cy="805780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t" anchorCtr="0"/>
          <a:lstStyle>
            <a:lvl1pPr marL="0" indent="0" algn="l">
              <a:buFontTx/>
              <a:buNone/>
              <a:defRPr sz="2000" b="1" i="0" cap="none">
                <a:solidFill>
                  <a:srgbClr val="095C84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04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DDF5-3750-CE43-9C66-D3DB43AD4676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A3D9-DA2D-544D-8B6C-8AFF759A304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DDF5-3750-CE43-9C66-D3DB43AD4676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A3D9-DA2D-544D-8B6C-8AFF759A304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1A0E0A6-576B-4FDB-976C-37047E5751E5}"/>
              </a:ext>
            </a:extLst>
          </p:cNvPr>
          <p:cNvSpPr txBox="1"/>
          <p:nvPr userDrawn="1"/>
        </p:nvSpPr>
        <p:spPr>
          <a:xfrm>
            <a:off x="753250" y="1361209"/>
            <a:ext cx="405912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CH" sz="8000" b="1" i="0" kern="1200" cap="all" dirty="0">
                <a:solidFill>
                  <a:schemeClr val="bg1"/>
                </a:solidFill>
                <a:latin typeface="Arial"/>
                <a:ea typeface="+mn-ea"/>
              </a:rPr>
              <a:t>THANK </a:t>
            </a:r>
          </a:p>
          <a:p>
            <a:pPr>
              <a:lnSpc>
                <a:spcPct val="80000"/>
              </a:lnSpc>
            </a:pPr>
            <a:r>
              <a:rPr lang="fr-CH" sz="8000" b="1" i="0" kern="1200" cap="all" dirty="0">
                <a:solidFill>
                  <a:schemeClr val="bg1"/>
                </a:solidFill>
                <a:latin typeface="Arial"/>
                <a:ea typeface="+mn-ea"/>
              </a:rPr>
              <a:t>YOU!</a:t>
            </a:r>
            <a:endParaRPr lang="fr-FR" sz="8000" b="1" i="0" kern="1200" cap="all" dirty="0">
              <a:solidFill>
                <a:schemeClr val="bg1"/>
              </a:solidFill>
              <a:latin typeface="Arial"/>
              <a:ea typeface="+mn-ea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EB91C16-E022-4974-BA1D-C082B43CA8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892" y="5350933"/>
            <a:ext cx="2238683" cy="1057156"/>
          </a:xfrm>
          <a:prstGeom prst="rect">
            <a:avLst/>
          </a:prstGeom>
        </p:spPr>
      </p:pic>
      <p:pic>
        <p:nvPicPr>
          <p:cNvPr id="6" name="Picture 5" descr="A picture containing circuit&#10;&#10;Description automatically generated">
            <a:extLst>
              <a:ext uri="{FF2B5EF4-FFF2-40B4-BE49-F238E27FC236}">
                <a16:creationId xmlns:a16="http://schemas.microsoft.com/office/drawing/2014/main" id="{CB9D4DA1-CB64-4677-9B55-BE4F2A0EAF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453" y="5583800"/>
            <a:ext cx="389360" cy="7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48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DDF5-3750-CE43-9C66-D3DB43AD4676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A3D9-DA2D-544D-8B6C-8AFF759A304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DDF5-3750-CE43-9C66-D3DB43AD4676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A3D9-DA2D-544D-8B6C-8AFF759A304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DDF5-3750-CE43-9C66-D3DB43AD4676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A3D9-DA2D-544D-8B6C-8AFF759A304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DDF5-3750-CE43-9C66-D3DB43AD4676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A3D9-DA2D-544D-8B6C-8AFF759A304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DDF5-3750-CE43-9C66-D3DB43AD4676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A3D9-DA2D-544D-8B6C-8AFF759A304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DDF5-3750-CE43-9C66-D3DB43AD4676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A3D9-DA2D-544D-8B6C-8AFF759A304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DDF5-3750-CE43-9C66-D3DB43AD4676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A3D9-DA2D-544D-8B6C-8AFF759A304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DDF5-3750-CE43-9C66-D3DB43AD4676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A3D9-DA2D-544D-8B6C-8AFF759A304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06753EE-F50F-496C-95AD-DBD08FABA9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892" y="5350933"/>
            <a:ext cx="2238683" cy="1057156"/>
          </a:xfrm>
          <a:prstGeom prst="rect">
            <a:avLst/>
          </a:prstGeom>
        </p:spPr>
      </p:pic>
      <p:pic>
        <p:nvPicPr>
          <p:cNvPr id="6" name="Picture 5" descr="A picture containing circuit&#10;&#10;Description automatically generated">
            <a:extLst>
              <a:ext uri="{FF2B5EF4-FFF2-40B4-BE49-F238E27FC236}">
                <a16:creationId xmlns:a16="http://schemas.microsoft.com/office/drawing/2014/main" id="{EBDB771C-8EFD-4C5B-ADAC-FFF4BF1941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453" y="5583800"/>
            <a:ext cx="389360" cy="7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3AF14E8-B37F-482E-8BE4-B0468EAB9C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0819" y="5350933"/>
            <a:ext cx="2238683" cy="10571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8EAA07-A1C0-4AFF-8BA1-D83D628A1CAB}"/>
              </a:ext>
            </a:extLst>
          </p:cNvPr>
          <p:cNvSpPr txBox="1"/>
          <p:nvPr userDrawn="1"/>
        </p:nvSpPr>
        <p:spPr>
          <a:xfrm>
            <a:off x="1028700" y="5683827"/>
            <a:ext cx="4836452" cy="538609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XXXII Congress of the International Triathlon Union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Lausanne, Switzerland</a:t>
            </a:r>
          </a:p>
        </p:txBody>
      </p:sp>
      <p:pic>
        <p:nvPicPr>
          <p:cNvPr id="5" name="Picture 4" descr="A picture containing circuit&#10;&#10;Description automatically generated">
            <a:extLst>
              <a:ext uri="{FF2B5EF4-FFF2-40B4-BE49-F238E27FC236}">
                <a16:creationId xmlns:a16="http://schemas.microsoft.com/office/drawing/2014/main" id="{19578EAB-C7F5-4EC0-8C92-41E9E0656D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453" y="5583800"/>
            <a:ext cx="389360" cy="7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0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04445" y="465992"/>
            <a:ext cx="8587155" cy="883055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ctr" anchorCtr="0"/>
          <a:lstStyle>
            <a:lvl1pPr marL="0" indent="0" algn="l">
              <a:buFontTx/>
              <a:buNone/>
              <a:defRPr sz="3000" b="1" i="0" cap="all">
                <a:solidFill>
                  <a:srgbClr val="005B87"/>
                </a:solidFill>
                <a:latin typeface="Arial"/>
                <a:cs typeface="Calibri (Body)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04445" y="2115689"/>
            <a:ext cx="11415022" cy="805780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t" anchorCtr="0"/>
          <a:lstStyle>
            <a:lvl1pPr marL="0" indent="0" algn="l">
              <a:buFontTx/>
              <a:buNone/>
              <a:defRPr sz="2000" b="1" i="0" cap="none">
                <a:solidFill>
                  <a:srgbClr val="095C84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04444" y="3215217"/>
            <a:ext cx="11431955" cy="2095337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t" anchorCtr="0"/>
          <a:lstStyle>
            <a:lvl1pPr marL="0" indent="0" algn="l">
              <a:buFontTx/>
              <a:buNone/>
              <a:defRPr sz="2000" b="0" i="0" cap="none">
                <a:solidFill>
                  <a:schemeClr val="tx1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04444" y="5571067"/>
            <a:ext cx="11431956" cy="1049867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t" anchorCtr="0"/>
          <a:lstStyle>
            <a:lvl1pPr marL="0" indent="0" algn="l">
              <a:buFontTx/>
              <a:buNone/>
              <a:defRPr sz="2000" b="1" i="0" cap="none">
                <a:solidFill>
                  <a:schemeClr val="tx1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04446" y="465992"/>
            <a:ext cx="8573299" cy="883055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ctr" anchorCtr="0"/>
          <a:lstStyle>
            <a:lvl1pPr marL="0" indent="0" algn="l">
              <a:buFontTx/>
              <a:buNone/>
              <a:defRPr sz="3000" b="1" i="0" cap="all">
                <a:solidFill>
                  <a:srgbClr val="005B87"/>
                </a:solidFill>
                <a:latin typeface="Arial"/>
                <a:cs typeface="Calibri (Body)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04445" y="2115689"/>
            <a:ext cx="11415022" cy="4188396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  <a:solidFill>
            <a:srgbClr val="005186"/>
          </a:solidFill>
        </p:spPr>
        <p:txBody>
          <a:bodyPr vert="horz" anchor="t" anchorCtr="0"/>
          <a:lstStyle>
            <a:lvl1pPr marL="342900" indent="-342900" algn="l">
              <a:buFont typeface="Arial" panose="020B0604020202020204" pitchFamily="34" charset="0"/>
              <a:buChar char="•"/>
              <a:defRPr sz="2000" b="1" i="0" cap="none">
                <a:solidFill>
                  <a:schemeClr val="bg1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4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22030" y="465992"/>
            <a:ext cx="8555715" cy="879231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ctr" anchorCtr="0"/>
          <a:lstStyle>
            <a:lvl1pPr marL="0" indent="0" algn="l">
              <a:buFontTx/>
              <a:buNone/>
              <a:defRPr sz="3000" b="1" i="0" cap="all">
                <a:solidFill>
                  <a:srgbClr val="005B87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22029" y="2089819"/>
            <a:ext cx="6619175" cy="805780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t" anchorCtr="0"/>
          <a:lstStyle>
            <a:lvl1pPr marL="0" indent="0" algn="l">
              <a:buFontTx/>
              <a:buNone/>
              <a:defRPr sz="2000" b="0" i="0" cap="none">
                <a:solidFill>
                  <a:srgbClr val="095C84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2029" y="3081865"/>
            <a:ext cx="6639170" cy="2573867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t" anchorCtr="0"/>
          <a:lstStyle>
            <a:lvl1pPr marL="0" indent="0" algn="l">
              <a:buFontTx/>
              <a:buNone/>
              <a:defRPr sz="2000" b="0" i="0" cap="none">
                <a:solidFill>
                  <a:schemeClr val="tx1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60265" y="2067297"/>
            <a:ext cx="4593068" cy="3588434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t" anchorCtr="0"/>
          <a:lstStyle>
            <a:lvl1pPr marL="0" indent="0" algn="l">
              <a:buFontTx/>
              <a:buNone/>
              <a:defRPr sz="2000" b="1" i="0" cap="none">
                <a:solidFill>
                  <a:schemeClr val="tx1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22030" y="465992"/>
            <a:ext cx="8555715" cy="879231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ctr" anchorCtr="0"/>
          <a:lstStyle>
            <a:lvl1pPr marL="0" indent="0" algn="l">
              <a:buFontTx/>
              <a:buNone/>
              <a:defRPr sz="3000" b="1" i="0" cap="all">
                <a:solidFill>
                  <a:srgbClr val="005B87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22030" y="2089819"/>
            <a:ext cx="5531962" cy="805780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t" anchorCtr="0"/>
          <a:lstStyle>
            <a:lvl1pPr marL="0" indent="0" algn="l">
              <a:buFontTx/>
              <a:buNone/>
              <a:defRPr sz="2000" b="0" i="0" cap="none">
                <a:solidFill>
                  <a:srgbClr val="095C84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2029" y="3081865"/>
            <a:ext cx="5531962" cy="2573867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t" anchorCtr="0"/>
          <a:lstStyle>
            <a:lvl1pPr marL="0" indent="0" algn="l">
              <a:buFontTx/>
              <a:buNone/>
              <a:defRPr sz="2000" b="0" i="0" cap="none">
                <a:solidFill>
                  <a:schemeClr val="tx1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B57248-3D43-4BD5-9CED-EB2BD09484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2089150"/>
            <a:ext cx="5760027" cy="41973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13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22030" y="465992"/>
            <a:ext cx="8555715" cy="879231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ctr" anchorCtr="0"/>
          <a:lstStyle>
            <a:lvl1pPr marL="0" indent="0" algn="l">
              <a:lnSpc>
                <a:spcPct val="80000"/>
              </a:lnSpc>
              <a:buFontTx/>
              <a:buNone/>
              <a:defRPr sz="3000" b="1" i="0" cap="all">
                <a:solidFill>
                  <a:srgbClr val="005B87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2029" y="2089150"/>
            <a:ext cx="5531962" cy="4197349"/>
          </a:xfrm>
          <a:custGeom>
            <a:avLst/>
            <a:gdLst>
              <a:gd name="connsiteX0" fmla="*/ 0 w 5830888"/>
              <a:gd name="connsiteY0" fmla="*/ 0 h 885825"/>
              <a:gd name="connsiteX1" fmla="*/ 5830888 w 5830888"/>
              <a:gd name="connsiteY1" fmla="*/ 0 h 885825"/>
              <a:gd name="connsiteX2" fmla="*/ 5830888 w 5830888"/>
              <a:gd name="connsiteY2" fmla="*/ 885825 h 885825"/>
              <a:gd name="connsiteX3" fmla="*/ 0 w 5830888"/>
              <a:gd name="connsiteY3" fmla="*/ 885825 h 885825"/>
              <a:gd name="connsiteX4" fmla="*/ 0 w 5830888"/>
              <a:gd name="connsiteY4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888" h="885825">
                <a:moveTo>
                  <a:pt x="0" y="0"/>
                </a:moveTo>
                <a:lnTo>
                  <a:pt x="5830888" y="0"/>
                </a:lnTo>
                <a:lnTo>
                  <a:pt x="5830888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anchor="t" anchorCtr="0"/>
          <a:lstStyle>
            <a:lvl1pPr marL="0" indent="0" algn="l">
              <a:buFontTx/>
              <a:buNone/>
              <a:defRPr sz="2000" b="0" i="0" cap="none">
                <a:solidFill>
                  <a:schemeClr val="tx1"/>
                </a:solidFill>
                <a:latin typeface="Arial"/>
                <a:cs typeface="Calibri (Body)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B57248-3D43-4BD5-9CED-EB2BD09484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2089150"/>
            <a:ext cx="5760027" cy="41973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33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9FF92C-69E8-471B-8B72-55E8DDF648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7" y="0"/>
            <a:ext cx="1218486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0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A0150C-5F12-49E6-B5A0-49803B8B6A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9" y="0"/>
            <a:ext cx="12186295" cy="68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1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FA81E4C-C584-4B3E-A67D-9742FF76ECA9}"/>
              </a:ext>
            </a:extLst>
          </p:cNvPr>
          <p:cNvSpPr/>
          <p:nvPr userDrawn="1"/>
        </p:nvSpPr>
        <p:spPr>
          <a:xfrm>
            <a:off x="9227126" y="467588"/>
            <a:ext cx="2964873" cy="876483"/>
          </a:xfrm>
          <a:prstGeom prst="rect">
            <a:avLst/>
          </a:prstGeom>
          <a:solidFill>
            <a:srgbClr val="00518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6F42E0-B8CF-4127-9D08-887C5358452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130" y="467588"/>
            <a:ext cx="1856270" cy="8764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DDFE71-DE07-4BE9-AB02-AC00DBF53D73}"/>
              </a:ext>
            </a:extLst>
          </p:cNvPr>
          <p:cNvSpPr/>
          <p:nvPr userDrawn="1"/>
        </p:nvSpPr>
        <p:spPr>
          <a:xfrm>
            <a:off x="1" y="467588"/>
            <a:ext cx="155864" cy="876483"/>
          </a:xfrm>
          <a:prstGeom prst="rect">
            <a:avLst/>
          </a:prstGeom>
          <a:solidFill>
            <a:srgbClr val="00518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5ABEBE9-DF57-47C3-9583-63F538BF45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8342" y="1227767"/>
            <a:ext cx="449731" cy="853193"/>
          </a:xfrm>
          <a:prstGeom prst="rect">
            <a:avLst/>
          </a:prstGeom>
        </p:spPr>
      </p:pic>
      <p:pic>
        <p:nvPicPr>
          <p:cNvPr id="7" name="Picture 6" descr="A picture containing circuit&#10;&#10;Description automatically generated">
            <a:extLst>
              <a:ext uri="{FF2B5EF4-FFF2-40B4-BE49-F238E27FC236}">
                <a16:creationId xmlns:a16="http://schemas.microsoft.com/office/drawing/2014/main" id="{FF67BC31-CA7B-400B-BA87-F94F8275380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2975" y="592279"/>
            <a:ext cx="336369" cy="638132"/>
          </a:xfrm>
          <a:prstGeom prst="rect">
            <a:avLst/>
          </a:prstGeom>
        </p:spPr>
      </p:pic>
      <p:pic>
        <p:nvPicPr>
          <p:cNvPr id="9" name="Picture 8" descr="A picture containing circuit&#10;&#10;Description automatically generated">
            <a:extLst>
              <a:ext uri="{FF2B5EF4-FFF2-40B4-BE49-F238E27FC236}">
                <a16:creationId xmlns:a16="http://schemas.microsoft.com/office/drawing/2014/main" id="{F44BAD11-4AC9-4BED-A6F1-D10A4E7AB53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4572" y="1335297"/>
            <a:ext cx="336369" cy="6381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1" r:id="rId2"/>
    <p:sldLayoutId id="2147483679" r:id="rId3"/>
    <p:sldLayoutId id="2147483709" r:id="rId4"/>
    <p:sldLayoutId id="2147483710" r:id="rId5"/>
    <p:sldLayoutId id="214748370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CFEEEA-003E-4B44-80F7-FC9A3A5E2609}"/>
              </a:ext>
            </a:extLst>
          </p:cNvPr>
          <p:cNvSpPr/>
          <p:nvPr userDrawn="1"/>
        </p:nvSpPr>
        <p:spPr>
          <a:xfrm>
            <a:off x="0" y="467588"/>
            <a:ext cx="12191999" cy="876483"/>
          </a:xfrm>
          <a:prstGeom prst="rect">
            <a:avLst/>
          </a:prstGeom>
          <a:solidFill>
            <a:srgbClr val="00518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E7ED1A-FFE4-4271-9561-805F6C42B90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130" y="467588"/>
            <a:ext cx="1856270" cy="876483"/>
          </a:xfrm>
          <a:prstGeom prst="rect">
            <a:avLst/>
          </a:prstGeom>
        </p:spPr>
      </p:pic>
      <p:pic>
        <p:nvPicPr>
          <p:cNvPr id="9" name="Picture 8" descr="A picture containing circuit&#10;&#10;Description automatically generated">
            <a:extLst>
              <a:ext uri="{FF2B5EF4-FFF2-40B4-BE49-F238E27FC236}">
                <a16:creationId xmlns:a16="http://schemas.microsoft.com/office/drawing/2014/main" id="{1A9673F1-20FD-4132-BB97-1BFB879DF2D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2975" y="592279"/>
            <a:ext cx="336369" cy="6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5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ADDF5-3750-CE43-9C66-D3DB43AD4676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7A3D9-DA2D-544D-8B6C-8AFF759A304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16541" y="465992"/>
            <a:ext cx="8867439" cy="883055"/>
          </a:xfrm>
        </p:spPr>
        <p:txBody>
          <a:bodyPr/>
          <a:lstStyle/>
          <a:p>
            <a:r>
              <a:rPr lang="es-ES" dirty="0" err="1" smtClean="0"/>
              <a:t>Finances</a:t>
            </a:r>
            <a:r>
              <a:rPr lang="es-ES" dirty="0" smtClean="0"/>
              <a:t>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 err="1" smtClean="0">
                <a:sym typeface="Wingdings" panose="05000000000000000000" pitchFamily="2" charset="2"/>
              </a:rPr>
              <a:t>Prize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money</a:t>
            </a:r>
            <a:r>
              <a:rPr lang="es-ES" dirty="0" smtClean="0">
                <a:sym typeface="Wingdings" panose="05000000000000000000" pitchFamily="2" charset="2"/>
              </a:rPr>
              <a:t> &amp;</a:t>
            </a:r>
            <a:r>
              <a:rPr lang="es-ES" dirty="0" err="1" smtClean="0">
                <a:sym typeface="Wingdings" panose="05000000000000000000" pitchFamily="2" charset="2"/>
              </a:rPr>
              <a:t>development</a:t>
            </a:r>
            <a:endParaRPr lang="es-ES" dirty="0"/>
          </a:p>
        </p:txBody>
      </p:sp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A904F08A-D316-484C-A5C6-C0F3C1409D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4244282"/>
              </p:ext>
            </p:extLst>
          </p:nvPr>
        </p:nvGraphicFramePr>
        <p:xfrm>
          <a:off x="0" y="1349047"/>
          <a:ext cx="6096000" cy="455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377928F-8FEA-E64C-B90B-CBA216EA59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236580"/>
              </p:ext>
            </p:extLst>
          </p:nvPr>
        </p:nvGraphicFramePr>
        <p:xfrm>
          <a:off x="6096000" y="1349047"/>
          <a:ext cx="6096000" cy="455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38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NATIONAL FEDERATIONS SURVEY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02486-F7C1-694F-80C8-51B02EA91F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0" r="10844" b="35291"/>
          <a:stretch/>
        </p:blipFill>
        <p:spPr>
          <a:xfrm>
            <a:off x="1035306" y="1406197"/>
            <a:ext cx="10121388" cy="53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7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1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DAF84C-13BB-4F24-9F7C-5E0ED8D88F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 dirty="0"/>
              <a:t>Welcome to the Olympic capital!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3" y="1927521"/>
            <a:ext cx="11532143" cy="427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STRONG COOPERATION WITH IOC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48A5F-E381-234B-8787-0BDB1D8BC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0" y="1349047"/>
            <a:ext cx="8128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ATHLETES FIRST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32EA4-D471-6F4A-8384-E7C4180D6A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63" y="1486207"/>
            <a:ext cx="8012473" cy="533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3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ATHLETES VOICE IN THE EB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45307-241B-6A44-9153-CAF01342E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5" y="1529080"/>
            <a:ext cx="1143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MORE FEMALE OFFICIALS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5DEA7D-866F-6D46-9F7D-4EADD160B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60" y="1449070"/>
            <a:ext cx="8001239" cy="531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WOMEN EMPOWERMENT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1758F-2BFB-C04E-96B0-50CA548A3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29" y="1486023"/>
            <a:ext cx="6950710" cy="521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WOMEN EMPOWERMENT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22A459-F5FC-A348-A08B-E582A0C33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260" y="1531444"/>
            <a:ext cx="7705090" cy="51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WOMEN &amp; youth </a:t>
            </a:r>
            <a:r>
              <a:rPr lang="en-US" dirty="0"/>
              <a:t>EMPOWERMENT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2" y="1438665"/>
            <a:ext cx="3860860" cy="514781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13" y="1438665"/>
            <a:ext cx="6863751" cy="51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6652</TotalTime>
  <Words>43</Words>
  <Application>Microsoft Office PowerPoint</Application>
  <PresentationFormat>Panorámica</PresentationFormat>
  <Paragraphs>12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(Body)</vt:lpstr>
      <vt:lpstr>Wingdings</vt:lpstr>
      <vt:lpstr>Office Theme</vt:lpstr>
      <vt:lpstr>1_Office Theme</vt:lpstr>
      <vt:lpstr>Office Theme</vt:lpstr>
      <vt:lpstr>2_Office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blackwell</dc:creator>
  <cp:lastModifiedBy>Alfredo Sanchez</cp:lastModifiedBy>
  <cp:revision>96</cp:revision>
  <dcterms:created xsi:type="dcterms:W3CDTF">2017-08-21T08:36:08Z</dcterms:created>
  <dcterms:modified xsi:type="dcterms:W3CDTF">2019-08-28T16:42:52Z</dcterms:modified>
</cp:coreProperties>
</file>