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Lst>
  <p:notesMasterIdLst>
    <p:notesMasterId r:id="rId55"/>
  </p:notesMasterIdLst>
  <p:sldIdLst>
    <p:sldId id="256" r:id="rId5"/>
    <p:sldId id="257" r:id="rId6"/>
    <p:sldId id="258" r:id="rId7"/>
    <p:sldId id="259" r:id="rId8"/>
    <p:sldId id="260" r:id="rId9"/>
    <p:sldId id="261" r:id="rId10"/>
    <p:sldId id="262" r:id="rId11"/>
    <p:sldId id="263" r:id="rId12"/>
    <p:sldId id="296" r:id="rId13"/>
    <p:sldId id="264" r:id="rId14"/>
    <p:sldId id="265" r:id="rId15"/>
    <p:sldId id="297" r:id="rId16"/>
    <p:sldId id="329" r:id="rId17"/>
    <p:sldId id="266" r:id="rId18"/>
    <p:sldId id="267" r:id="rId19"/>
    <p:sldId id="268" r:id="rId20"/>
    <p:sldId id="269" r:id="rId21"/>
    <p:sldId id="270" r:id="rId22"/>
    <p:sldId id="271" r:id="rId23"/>
    <p:sldId id="272" r:id="rId24"/>
    <p:sldId id="273" r:id="rId25"/>
    <p:sldId id="274" r:id="rId26"/>
    <p:sldId id="312" r:id="rId27"/>
    <p:sldId id="275" r:id="rId28"/>
    <p:sldId id="328" r:id="rId29"/>
    <p:sldId id="276" r:id="rId30"/>
    <p:sldId id="277" r:id="rId31"/>
    <p:sldId id="299" r:id="rId32"/>
    <p:sldId id="311" r:id="rId33"/>
    <p:sldId id="278" r:id="rId34"/>
    <p:sldId id="280" r:id="rId35"/>
    <p:sldId id="281" r:id="rId36"/>
    <p:sldId id="310" r:id="rId37"/>
    <p:sldId id="282" r:id="rId38"/>
    <p:sldId id="283" r:id="rId39"/>
    <p:sldId id="284" r:id="rId40"/>
    <p:sldId id="285" r:id="rId41"/>
    <p:sldId id="286" r:id="rId42"/>
    <p:sldId id="301" r:id="rId43"/>
    <p:sldId id="287" r:id="rId44"/>
    <p:sldId id="288" r:id="rId45"/>
    <p:sldId id="289" r:id="rId46"/>
    <p:sldId id="290" r:id="rId47"/>
    <p:sldId id="291" r:id="rId48"/>
    <p:sldId id="330" r:id="rId49"/>
    <p:sldId id="292" r:id="rId50"/>
    <p:sldId id="302" r:id="rId51"/>
    <p:sldId id="293" r:id="rId52"/>
    <p:sldId id="294" r:id="rId53"/>
    <p:sldId id="295"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Monda" panose="020B0604020202020204" charset="0"/>
      <p:regular r:id="rId60"/>
      <p:bold r:id="rId61"/>
    </p:embeddedFont>
    <p:embeddedFont>
      <p:font typeface="PT Sans" panose="020B0503020203020204" pitchFamily="34" charset="0"/>
      <p:regular r:id="rId62"/>
      <p:bold r:id="rId63"/>
      <p:italic r:id="rId64"/>
      <p:boldItalic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nGAslrNW9qYfSTTiVnH+pzG67u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1EE75-F77F-40D5-B80C-B8173DB4C949}">
  <a:tblStyle styleId="{8031EE75-F77F-40D5-B80C-B8173DB4C94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46B8B2-A49C-4047-9023-17C373DF0E6E}"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48" y="14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customschemas.google.com/relationships/presentationmetadata" Target="metadata"/><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b="1" u="sng">
                <a:solidFill>
                  <a:schemeClr val="folHlink"/>
                </a:solidFill>
                <a:latin typeface="Arial"/>
                <a:ea typeface="Arial"/>
                <a:cs typeface="Arial"/>
                <a:sym typeface="Arial"/>
              </a:rPr>
              <a:t>{if not applicable – please delete this slide}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63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fr-CH"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fr-CH"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Click on the drop-down arrow next to the </a:t>
            </a:r>
            <a:r>
              <a:rPr lang="fr-CH" sz="1200" b="0" i="0" u="none" strike="noStrike" cap="none">
                <a:solidFill>
                  <a:srgbClr val="FF9000"/>
                </a:solidFill>
                <a:latin typeface="Arial"/>
                <a:ea typeface="Arial"/>
                <a:cs typeface="Arial"/>
                <a:sym typeface="Arial"/>
              </a:rPr>
              <a:t>new slide </a:t>
            </a:r>
            <a:r>
              <a:rPr lang="fr-CH"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315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133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64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708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a:solidFill>
                  <a:schemeClr val="folHlink"/>
                </a:solidFill>
                <a:latin typeface="Arial"/>
                <a:ea typeface="Arial"/>
                <a:cs typeface="Arial"/>
                <a:sym typeface="Arial"/>
              </a:rPr>
              <a:t>{Include info regarding race schedule, race package distribution, check in procedure, start times and ceremonies – if something is not applicable, please delete from the actual presentation}</a:t>
            </a:r>
            <a:endParaRPr>
              <a:solidFill>
                <a:schemeClr val="folHlink"/>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endParaRPr sz="1400" b="1">
              <a:solidFill>
                <a:schemeClr val="folHlink"/>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400" b="1">
                <a:solidFill>
                  <a:schemeClr val="folHlink"/>
                </a:solidFill>
                <a:latin typeface="Arial"/>
                <a:ea typeface="Arial"/>
                <a:cs typeface="Arial"/>
                <a:sym typeface="Arial"/>
              </a:rPr>
              <a:t>Repeat for Men/Women</a:t>
            </a:r>
            <a:endParaRPr sz="1400" b="1">
              <a:solidFill>
                <a:schemeClr val="folHlink"/>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a:solidFill>
                  <a:schemeClr val="folHlink"/>
                </a:solidFill>
                <a:latin typeface="Arial"/>
                <a:ea typeface="Arial"/>
                <a:cs typeface="Arial"/>
                <a:sym typeface="Arial"/>
              </a:rPr>
              <a:t>{Include info regarding race schedule, race package distribution, check in procedure, start times and ceremonies – if something is not applicable, please delete from the actual presentation}</a:t>
            </a:r>
            <a:endParaRPr>
              <a:solidFill>
                <a:schemeClr val="folHlink"/>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endParaRPr sz="1400" b="1">
              <a:solidFill>
                <a:schemeClr val="folHlink"/>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400" b="1">
                <a:solidFill>
                  <a:schemeClr val="folHlink"/>
                </a:solidFill>
                <a:latin typeface="Arial"/>
                <a:ea typeface="Arial"/>
                <a:cs typeface="Arial"/>
                <a:sym typeface="Arial"/>
              </a:rPr>
              <a:t>Repeat for Men/Women</a:t>
            </a:r>
            <a:endParaRPr sz="1400" b="1">
              <a:solidFill>
                <a:schemeClr val="folHlink"/>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39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42"/>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51"/>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51"/>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5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52"/>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52"/>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5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53"/>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53"/>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5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54"/>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54"/>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5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5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5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5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56"/>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56"/>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5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5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5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5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76" name="Google Shape;76;p57"/>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58"/>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58"/>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5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1" name="Google Shape;81;p58"/>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59"/>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59"/>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5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6" name="Google Shape;86;p59"/>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60"/>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60"/>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6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1" name="Google Shape;91;p60"/>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4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61"/>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61"/>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6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6" name="Google Shape;96;p61"/>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62"/>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62"/>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6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1" name="Google Shape;101;p62"/>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63"/>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63"/>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6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6" name="Google Shape;106;p63"/>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49"/>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68"/>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68"/>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68"/>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4"/>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4"/>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6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5"/>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5"/>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
        <p:nvSpPr>
          <p:cNvPr id="25" name="Google Shape;25;p65"/>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6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6"/>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6"/>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44"/>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44"/>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44"/>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50"/>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50"/>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4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4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4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42900" algn="l" rtl="0">
              <a:lnSpc>
                <a:spcPct val="90000"/>
              </a:lnSpc>
              <a:spcBef>
                <a:spcPts val="300"/>
              </a:spcBef>
              <a:spcAft>
                <a:spcPts val="0"/>
              </a:spcAft>
              <a:buClr>
                <a:srgbClr val="000000"/>
              </a:buClr>
              <a:buSzPts val="1800"/>
              <a:buFont typeface="NTR"/>
              <a:buChar char="-"/>
              <a:defRPr sz="1800" b="0" i="0" u="none" strike="noStrike" cap="none">
                <a:solidFill>
                  <a:srgbClr val="000000"/>
                </a:solidFill>
                <a:latin typeface="Arial"/>
                <a:ea typeface="Arial"/>
                <a:cs typeface="Arial"/>
                <a:sym typeface="Arial"/>
              </a:defRPr>
            </a:lvl3pPr>
            <a:lvl4pPr marL="1828800" marR="0" lvl="3"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4pPr>
            <a:lvl5pPr marL="2286000" marR="0" lvl="4"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4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48"/>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fr-CH" sz="2000"/>
              <a:t>Use </a:t>
            </a:r>
            <a:r>
              <a:rPr lang="fr-CH" sz="2000" b="1"/>
              <a:t>ONLY Arial </a:t>
            </a:r>
            <a:r>
              <a:rPr lang="fr-CH"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fr-CH"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If you need to highlight some information, use the </a:t>
            </a:r>
            <a:r>
              <a:rPr lang="fr-CH" sz="2000">
                <a:solidFill>
                  <a:schemeClr val="dk1"/>
                </a:solidFill>
              </a:rPr>
              <a:t>Blue Text 1 </a:t>
            </a:r>
            <a:r>
              <a:rPr lang="fr-CH"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a:t>
            </a:r>
            <a:endParaRPr/>
          </a:p>
        </p:txBody>
      </p:sp>
      <p:sp>
        <p:nvSpPr>
          <p:cNvPr id="184" name="Google Shape;184;p9"/>
          <p:cNvSpPr txBox="1">
            <a:spLocks noGrp="1"/>
          </p:cNvSpPr>
          <p:nvPr>
            <p:ph type="body" idx="1"/>
          </p:nvPr>
        </p:nvSpPr>
        <p:spPr>
          <a:xfrm>
            <a:off x="656963" y="1985554"/>
            <a:ext cx="10869000" cy="26322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Font typeface="Arial"/>
              <a:buNone/>
            </a:pPr>
            <a:r>
              <a:rPr lang="fr-CH" sz="2000" u="sng">
                <a:solidFill>
                  <a:schemeClr val="accent2"/>
                </a:solidFill>
              </a:rPr>
              <a:t>{if applicable}</a:t>
            </a:r>
            <a:endParaRPr/>
          </a:p>
          <a:p>
            <a:pPr marL="0" lvl="0" indent="0" algn="l" rtl="0">
              <a:lnSpc>
                <a:spcPct val="120000"/>
              </a:lnSpc>
              <a:spcBef>
                <a:spcPts val="600"/>
              </a:spcBef>
              <a:spcAft>
                <a:spcPts val="0"/>
              </a:spcAft>
              <a:buClr>
                <a:srgbClr val="000000"/>
              </a:buClr>
              <a:buSzPts val="2000"/>
              <a:buNone/>
            </a:pPr>
            <a:r>
              <a:rPr lang="fr-CH" sz="2000" b="1">
                <a:latin typeface="Arial"/>
                <a:ea typeface="Arial"/>
                <a:cs typeface="Arial"/>
                <a:sym typeface="Arial"/>
              </a:rPr>
              <a:t>Team officials entering the venue</a:t>
            </a:r>
            <a:endParaRPr sz="2000" b="1">
              <a:latin typeface="Arial"/>
              <a:ea typeface="Arial"/>
              <a:cs typeface="Arial"/>
              <a:sym typeface="Arial"/>
            </a:endParaRPr>
          </a:p>
          <a:p>
            <a:pPr marL="800100" lvl="1" indent="-342900" algn="l" rtl="0">
              <a:lnSpc>
                <a:spcPct val="120000"/>
              </a:lnSpc>
              <a:spcBef>
                <a:spcPts val="600"/>
              </a:spcBef>
              <a:spcAft>
                <a:spcPts val="0"/>
              </a:spcAft>
              <a:buClr>
                <a:srgbClr val="000000"/>
              </a:buClr>
              <a:buSzPts val="2000"/>
              <a:buChar char="-"/>
            </a:pPr>
            <a:r>
              <a:rPr lang="fr-CH"/>
              <a:t>Using the shuttle service from the ……………</a:t>
            </a:r>
            <a:r>
              <a:rPr lang="fr-CH" u="sng"/>
              <a:t>                            </a:t>
            </a:r>
            <a:endParaRPr/>
          </a:p>
          <a:p>
            <a:pPr marL="800100" lvl="1" indent="-342900" algn="l" rtl="0">
              <a:lnSpc>
                <a:spcPct val="120000"/>
              </a:lnSpc>
              <a:spcBef>
                <a:spcPts val="600"/>
              </a:spcBef>
              <a:spcAft>
                <a:spcPts val="0"/>
              </a:spcAft>
              <a:buClr>
                <a:srgbClr val="000000"/>
              </a:buClr>
              <a:buSzPts val="2000"/>
              <a:buChar char="-"/>
            </a:pPr>
            <a:r>
              <a:rPr lang="fr-CH"/>
              <a:t>Schedule </a:t>
            </a:r>
            <a:endParaRPr/>
          </a:p>
          <a:p>
            <a:pPr marL="1200150" lvl="2" indent="-285750" algn="l" rtl="0">
              <a:lnSpc>
                <a:spcPct val="120000"/>
              </a:lnSpc>
              <a:spcBef>
                <a:spcPts val="600"/>
              </a:spcBef>
              <a:spcAft>
                <a:spcPts val="0"/>
              </a:spcAft>
              <a:buClr>
                <a:srgbClr val="000000"/>
              </a:buClr>
              <a:buSzPts val="2000"/>
              <a:buChar char="-"/>
            </a:pPr>
            <a:r>
              <a:rPr lang="fr-CH" sz="2000"/>
              <a:t>&lt;pickup location&gt; to &lt;drop off location&gt;:		hh:mm, hh:mm, hh:mm,</a:t>
            </a:r>
            <a:endParaRPr sz="2000"/>
          </a:p>
          <a:p>
            <a:pPr marL="1200150" lvl="2" indent="-285750" algn="l" rtl="0">
              <a:lnSpc>
                <a:spcPct val="120000"/>
              </a:lnSpc>
              <a:spcBef>
                <a:spcPts val="600"/>
              </a:spcBef>
              <a:spcAft>
                <a:spcPts val="0"/>
              </a:spcAft>
              <a:buClr>
                <a:srgbClr val="000000"/>
              </a:buClr>
              <a:buSzPts val="2000"/>
              <a:buChar char="-"/>
            </a:pPr>
            <a:r>
              <a:rPr lang="fr-CH" sz="2000"/>
              <a:t>&lt;pickup location&gt; to &lt;drop off location&gt;:</a:t>
            </a:r>
            <a:r>
              <a:rPr lang="fr-CH" sz="2000">
                <a:solidFill>
                  <a:srgbClr val="112E68"/>
                </a:solidFill>
              </a:rPr>
              <a:t>		</a:t>
            </a:r>
            <a:r>
              <a:rPr lang="fr-CH" sz="2000"/>
              <a:t>hh:mm, hh:mm, hh:mm,</a:t>
            </a:r>
            <a:endParaRPr sz="2000"/>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10</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a:t>
            </a:r>
            <a:endParaRPr/>
          </a:p>
        </p:txBody>
      </p:sp>
      <p:sp>
        <p:nvSpPr>
          <p:cNvPr id="192" name="Google Shape;192;p10"/>
          <p:cNvSpPr txBox="1">
            <a:spLocks noGrp="1"/>
          </p:cNvSpPr>
          <p:nvPr>
            <p:ph type="body" idx="1"/>
          </p:nvPr>
        </p:nvSpPr>
        <p:spPr>
          <a:xfrm>
            <a:off x="656963" y="1154894"/>
            <a:ext cx="10869000" cy="518753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b="1" dirty="0" err="1">
                <a:latin typeface="Arial"/>
                <a:ea typeface="Arial"/>
                <a:cs typeface="Arial"/>
                <a:sym typeface="Arial"/>
              </a:rPr>
              <a:t>Athletes</a:t>
            </a:r>
            <a:r>
              <a:rPr lang="fr-CH" b="1" dirty="0"/>
              <a:t>’</a:t>
            </a:r>
            <a:r>
              <a:rPr lang="fr-CH" b="1" dirty="0">
                <a:latin typeface="Arial"/>
                <a:ea typeface="Arial"/>
                <a:cs typeface="Arial"/>
                <a:sym typeface="Arial"/>
              </a:rPr>
              <a:t> Lounge </a:t>
            </a:r>
            <a:endParaRPr dirty="0"/>
          </a:p>
          <a:p>
            <a:pPr marL="342900">
              <a:lnSpc>
                <a:spcPct val="120000"/>
              </a:lnSpc>
              <a:spcBef>
                <a:spcPts val="600"/>
              </a:spcBef>
            </a:pPr>
            <a:r>
              <a:rPr lang="fr-CH" sz="1800" dirty="0"/>
              <a:t>Bike check (Frame, </a:t>
            </a:r>
            <a:r>
              <a:rPr lang="fr-CH" sz="1800" dirty="0" err="1"/>
              <a:t>saddle</a:t>
            </a:r>
            <a:r>
              <a:rPr lang="fr-CH" sz="1800" dirty="0"/>
              <a:t> position (-5cm ≤ Men   &amp;  -2 cm ≤ </a:t>
            </a:r>
            <a:r>
              <a:rPr lang="fr-CH" sz="1800" dirty="0" err="1"/>
              <a:t>Women</a:t>
            </a:r>
            <a:r>
              <a:rPr lang="fr-CH" sz="1800" dirty="0"/>
              <a:t>) - </a:t>
            </a:r>
            <a:r>
              <a:rPr lang="fr-CH" sz="1800" dirty="0" err="1"/>
              <a:t>approved</a:t>
            </a:r>
            <a:r>
              <a:rPr lang="fr-CH" sz="1800" dirty="0"/>
              <a:t> exceptions on World Triathlon </a:t>
            </a:r>
            <a:r>
              <a:rPr lang="fr-CH" sz="1800" dirty="0" err="1"/>
              <a:t>website</a:t>
            </a:r>
            <a:r>
              <a:rPr lang="fr-CH" sz="1800" dirty="0"/>
              <a:t>, </a:t>
            </a:r>
            <a:r>
              <a:rPr lang="en-US" sz="1800" dirty="0"/>
              <a:t>traditional handlebars only (</a:t>
            </a:r>
            <a:r>
              <a:rPr lang="en-US" sz="1800" b="1" dirty="0">
                <a:solidFill>
                  <a:schemeClr val="tx1"/>
                </a:solidFill>
              </a:rPr>
              <a:t>clips-on to be removed</a:t>
            </a:r>
            <a:r>
              <a:rPr lang="en-US" sz="1800" dirty="0"/>
              <a:t>)</a:t>
            </a:r>
            <a:r>
              <a:rPr lang="fr-CH" sz="1800" dirty="0"/>
              <a:t>, </a:t>
            </a:r>
            <a:r>
              <a:rPr lang="fr-CH" sz="1800" dirty="0" err="1"/>
              <a:t>wheels</a:t>
            </a:r>
            <a:r>
              <a:rPr lang="fr-CH" sz="1800" dirty="0"/>
              <a:t> and </a:t>
            </a:r>
            <a:r>
              <a:rPr lang="fr-CH" sz="1800" dirty="0" err="1"/>
              <a:t>spare</a:t>
            </a:r>
            <a:r>
              <a:rPr lang="fr-CH" sz="1800" dirty="0"/>
              <a:t> </a:t>
            </a:r>
            <a:r>
              <a:rPr lang="fr-CH" sz="1800" dirty="0" err="1"/>
              <a:t>wheels</a:t>
            </a:r>
            <a:r>
              <a:rPr lang="fr-CH" sz="1800" dirty="0"/>
              <a:t> (non </a:t>
            </a:r>
            <a:r>
              <a:rPr lang="fr-CH" sz="1800" dirty="0" err="1"/>
              <a:t>authorized</a:t>
            </a:r>
            <a:r>
              <a:rPr lang="fr-CH" sz="1800" dirty="0"/>
              <a:t> UCI </a:t>
            </a:r>
            <a:r>
              <a:rPr lang="fr-CH" sz="1800" dirty="0" err="1"/>
              <a:t>wheels</a:t>
            </a:r>
            <a:r>
              <a:rPr lang="fr-CH" sz="1800" dirty="0"/>
              <a:t>  </a:t>
            </a:r>
            <a:r>
              <a:rPr lang="fr-CH" sz="1800" dirty="0" err="1"/>
              <a:t>rule</a:t>
            </a:r>
            <a:r>
              <a:rPr lang="fr-CH" sz="1800" dirty="0"/>
              <a:t>)</a:t>
            </a:r>
            <a:endParaRPr dirty="0"/>
          </a:p>
          <a:p>
            <a:pPr marL="342900" lvl="1" indent="-342900" algn="l" rtl="0">
              <a:lnSpc>
                <a:spcPct val="100000"/>
              </a:lnSpc>
              <a:spcBef>
                <a:spcPts val="900"/>
              </a:spcBef>
              <a:spcAft>
                <a:spcPts val="0"/>
              </a:spcAft>
              <a:buClr>
                <a:srgbClr val="000000"/>
              </a:buClr>
              <a:buSzPts val="1800"/>
              <a:buChar char="-"/>
            </a:pPr>
            <a:r>
              <a:rPr lang="fr-CH" sz="1800" dirty="0" err="1"/>
              <a:t>Spare</a:t>
            </a:r>
            <a:r>
              <a:rPr lang="fr-CH" sz="1800" dirty="0"/>
              <a:t> </a:t>
            </a:r>
            <a:r>
              <a:rPr lang="fr-CH" sz="1800" dirty="0" err="1"/>
              <a:t>wheels</a:t>
            </a:r>
            <a:r>
              <a:rPr lang="fr-CH" sz="1800" dirty="0"/>
              <a:t> to the </a:t>
            </a:r>
            <a:r>
              <a:rPr lang="fr-CH" sz="1800" dirty="0" err="1"/>
              <a:t>wheel</a:t>
            </a:r>
            <a:r>
              <a:rPr lang="fr-CH" sz="1800" dirty="0"/>
              <a:t>-stop </a:t>
            </a:r>
            <a:r>
              <a:rPr lang="fr-CH" sz="1800" dirty="0">
                <a:solidFill>
                  <a:schemeClr val="accent2"/>
                </a:solidFill>
              </a:rPr>
              <a:t>{or </a:t>
            </a:r>
            <a:r>
              <a:rPr lang="fr-CH" sz="1800" dirty="0" err="1">
                <a:solidFill>
                  <a:schemeClr val="accent2"/>
                </a:solidFill>
              </a:rPr>
              <a:t>Athletes</a:t>
            </a:r>
            <a:r>
              <a:rPr lang="fr-CH" sz="1800" dirty="0">
                <a:solidFill>
                  <a:schemeClr val="accent2"/>
                </a:solidFill>
              </a:rPr>
              <a:t> Lounge – update </a:t>
            </a:r>
            <a:r>
              <a:rPr lang="fr-CH" sz="1800" dirty="0" err="1">
                <a:solidFill>
                  <a:schemeClr val="accent2"/>
                </a:solidFill>
              </a:rPr>
              <a:t>accordingly</a:t>
            </a:r>
            <a:r>
              <a:rPr lang="fr-CH" sz="1800" dirty="0">
                <a:solidFill>
                  <a:schemeClr val="accent2"/>
                </a:solidFill>
              </a:rPr>
              <a:t>}</a:t>
            </a:r>
          </a:p>
          <a:p>
            <a:pPr marL="342900" lvl="1" indent="-342900" algn="l" rtl="0">
              <a:lnSpc>
                <a:spcPct val="100000"/>
              </a:lnSpc>
              <a:spcBef>
                <a:spcPts val="900"/>
              </a:spcBef>
              <a:spcAft>
                <a:spcPts val="0"/>
              </a:spcAft>
              <a:buClr>
                <a:srgbClr val="000000"/>
              </a:buClr>
              <a:buSzPts val="1800"/>
              <a:buChar char="-"/>
            </a:pPr>
            <a:r>
              <a:rPr lang="en-US" sz="1800" dirty="0"/>
              <a:t>Approval for the addition/modification of any equipment to the bike MUST be </a:t>
            </a:r>
            <a:br>
              <a:rPr lang="en-US" sz="1800" dirty="0"/>
            </a:br>
            <a:r>
              <a:rPr lang="en-US" sz="1800" dirty="0"/>
              <a:t>obtained from the Head Referee up to 10 minutes after the end of the athletes’ briefing</a:t>
            </a:r>
          </a:p>
          <a:p>
            <a:pPr marL="342900" lvl="1" indent="-342900" algn="l" rtl="0">
              <a:lnSpc>
                <a:spcPct val="100000"/>
              </a:lnSpc>
              <a:spcBef>
                <a:spcPts val="900"/>
              </a:spcBef>
              <a:spcAft>
                <a:spcPts val="0"/>
              </a:spcAft>
              <a:buClr>
                <a:srgbClr val="000000"/>
              </a:buClr>
              <a:buSzPts val="1800"/>
              <a:buChar char="-"/>
            </a:pPr>
            <a:r>
              <a:rPr lang="en-US" sz="1800" dirty="0"/>
              <a:t>Mechanic service available</a:t>
            </a:r>
          </a:p>
          <a:p>
            <a:pPr marL="342900" lvl="0" indent="-342900" algn="l" rtl="0">
              <a:lnSpc>
                <a:spcPct val="100000"/>
              </a:lnSpc>
              <a:spcBef>
                <a:spcPts val="900"/>
              </a:spcBef>
              <a:spcAft>
                <a:spcPts val="0"/>
              </a:spcAft>
              <a:buClr>
                <a:srgbClr val="000000"/>
              </a:buClr>
              <a:buSzPts val="1800"/>
              <a:buChar char="-"/>
            </a:pPr>
            <a:r>
              <a:rPr lang="fr-CH" sz="1800" dirty="0"/>
              <a:t>Uniform &amp; race </a:t>
            </a:r>
            <a:r>
              <a:rPr lang="fr-CH" sz="1800" dirty="0" err="1"/>
              <a:t>gear</a:t>
            </a:r>
            <a:r>
              <a:rPr lang="fr-CH" sz="1800" dirty="0"/>
              <a:t> check (</a:t>
            </a:r>
            <a:r>
              <a:rPr lang="fr-CH" sz="1800" dirty="0" err="1"/>
              <a:t>name</a:t>
            </a:r>
            <a:r>
              <a:rPr lang="fr-CH" sz="1800" dirty="0"/>
              <a:t>, country, logos, World Triathlon logo) – photos </a:t>
            </a:r>
            <a:r>
              <a:rPr lang="fr-CH" sz="1800" dirty="0" err="1"/>
              <a:t>taken</a:t>
            </a:r>
            <a:r>
              <a:rPr lang="fr-CH" sz="1800" dirty="0"/>
              <a:t> of </a:t>
            </a:r>
            <a:r>
              <a:rPr lang="fr-CH" sz="1800" dirty="0" err="1"/>
              <a:t>each</a:t>
            </a:r>
            <a:r>
              <a:rPr lang="fr-CH" sz="1800" dirty="0"/>
              <a:t> </a:t>
            </a:r>
            <a:r>
              <a:rPr lang="fr-CH" sz="1800" dirty="0" err="1"/>
              <a:t>uniform</a:t>
            </a:r>
            <a:r>
              <a:rPr lang="fr-CH" sz="1800" dirty="0"/>
              <a:t>. </a:t>
            </a:r>
            <a:r>
              <a:rPr lang="fr-CH" sz="1800" dirty="0" err="1">
                <a:solidFill>
                  <a:schemeClr val="tx1"/>
                </a:solidFill>
              </a:rPr>
              <a:t>Wearing</a:t>
            </a:r>
            <a:r>
              <a:rPr lang="fr-CH" sz="1800" dirty="0">
                <a:solidFill>
                  <a:schemeClr val="tx1"/>
                </a:solidFill>
              </a:rPr>
              <a:t> </a:t>
            </a:r>
            <a:r>
              <a:rPr lang="fr-CH" sz="1800" dirty="0" err="1">
                <a:solidFill>
                  <a:schemeClr val="tx1"/>
                </a:solidFill>
              </a:rPr>
              <a:t>other</a:t>
            </a:r>
            <a:r>
              <a:rPr lang="fr-CH" sz="1800" dirty="0">
                <a:solidFill>
                  <a:schemeClr val="tx1"/>
                </a:solidFill>
              </a:rPr>
              <a:t> </a:t>
            </a:r>
            <a:r>
              <a:rPr lang="fr-CH" sz="1800" dirty="0" err="1">
                <a:solidFill>
                  <a:schemeClr val="tx1"/>
                </a:solidFill>
              </a:rPr>
              <a:t>uniform</a:t>
            </a:r>
            <a:r>
              <a:rPr lang="fr-CH" sz="1800" dirty="0">
                <a:solidFill>
                  <a:schemeClr val="tx1"/>
                </a:solidFill>
              </a:rPr>
              <a:t> </a:t>
            </a:r>
            <a:r>
              <a:rPr lang="fr-CH" sz="1800" dirty="0" err="1">
                <a:solidFill>
                  <a:schemeClr val="tx1"/>
                </a:solidFill>
              </a:rPr>
              <a:t>during</a:t>
            </a:r>
            <a:r>
              <a:rPr lang="fr-CH" sz="1800" dirty="0">
                <a:solidFill>
                  <a:schemeClr val="tx1"/>
                </a:solidFill>
              </a:rPr>
              <a:t> the race = DSQ</a:t>
            </a:r>
            <a:endParaRPr dirty="0">
              <a:solidFill>
                <a:schemeClr val="tx1"/>
              </a:solidFill>
            </a:endParaRPr>
          </a:p>
          <a:p>
            <a:pPr marL="342900" lvl="0" indent="-342900" algn="l" rtl="0">
              <a:lnSpc>
                <a:spcPct val="100000"/>
              </a:lnSpc>
              <a:spcBef>
                <a:spcPts val="900"/>
              </a:spcBef>
              <a:spcAft>
                <a:spcPts val="0"/>
              </a:spcAft>
              <a:buClr>
                <a:srgbClr val="000000"/>
              </a:buClr>
              <a:buSzPts val="1800"/>
              <a:buChar char="-"/>
            </a:pPr>
            <a:r>
              <a:rPr lang="fr-CH" sz="1800" dirty="0"/>
              <a:t>Body </a:t>
            </a:r>
            <a:r>
              <a:rPr lang="fr-CH" sz="1800" dirty="0" err="1"/>
              <a:t>marking</a:t>
            </a:r>
            <a:r>
              <a:rPr lang="fr-CH" sz="1800" dirty="0"/>
              <a:t> check (</a:t>
            </a:r>
            <a:r>
              <a:rPr lang="fr-CH" sz="1800" dirty="0" err="1"/>
              <a:t>both</a:t>
            </a:r>
            <a:r>
              <a:rPr lang="fr-CH" sz="1800" dirty="0"/>
              <a:t> </a:t>
            </a:r>
            <a:r>
              <a:rPr lang="fr-CH" sz="1800" dirty="0" err="1"/>
              <a:t>arms</a:t>
            </a:r>
            <a:r>
              <a:rPr lang="fr-CH" sz="1800" dirty="0"/>
              <a:t>, </a:t>
            </a:r>
            <a:r>
              <a:rPr lang="fr-CH" sz="1800" dirty="0" err="1"/>
              <a:t>both</a:t>
            </a:r>
            <a:r>
              <a:rPr lang="fr-CH" sz="1800" dirty="0"/>
              <a:t> legs)</a:t>
            </a:r>
            <a:endParaRPr dirty="0"/>
          </a:p>
          <a:p>
            <a:pPr marL="342900" lvl="0" indent="-342900" algn="l" rtl="0">
              <a:lnSpc>
                <a:spcPct val="100000"/>
              </a:lnSpc>
              <a:spcBef>
                <a:spcPts val="900"/>
              </a:spcBef>
              <a:spcAft>
                <a:spcPts val="0"/>
              </a:spcAft>
              <a:buClr>
                <a:srgbClr val="000000"/>
              </a:buClr>
              <a:buSzPts val="1800"/>
              <a:buChar char="-"/>
            </a:pPr>
            <a:r>
              <a:rPr lang="fr-CH" sz="1800" dirty="0"/>
              <a:t>Timing chip distribution (2 for the </a:t>
            </a:r>
            <a:r>
              <a:rPr lang="fr-CH" sz="1800" dirty="0" err="1"/>
              <a:t>ankles</a:t>
            </a:r>
            <a:r>
              <a:rPr lang="fr-CH" sz="1800" dirty="0"/>
              <a:t> / 1 for the </a:t>
            </a:r>
            <a:r>
              <a:rPr lang="fr-CH" sz="1800" dirty="0" err="1"/>
              <a:t>ankle</a:t>
            </a:r>
            <a:r>
              <a:rPr lang="fr-CH" sz="1800" dirty="0"/>
              <a:t> </a:t>
            </a:r>
            <a:r>
              <a:rPr lang="fr-CH" sz="1800" dirty="0">
                <a:solidFill>
                  <a:schemeClr val="accent2"/>
                </a:solidFill>
              </a:rPr>
              <a:t>{</a:t>
            </a:r>
            <a:r>
              <a:rPr lang="fr-CH" sz="1800" dirty="0" err="1">
                <a:solidFill>
                  <a:schemeClr val="accent2"/>
                </a:solidFill>
              </a:rPr>
              <a:t>choose</a:t>
            </a:r>
            <a:r>
              <a:rPr lang="fr-CH" sz="1800" dirty="0">
                <a:solidFill>
                  <a:schemeClr val="accent2"/>
                </a:solidFill>
              </a:rPr>
              <a:t> the correct one} </a:t>
            </a:r>
            <a:r>
              <a:rPr lang="fr-CH" sz="1800" dirty="0"/>
              <a:t>/ 1 for the bike </a:t>
            </a:r>
            <a:r>
              <a:rPr lang="fr-CH" sz="1800" dirty="0">
                <a:solidFill>
                  <a:schemeClr val="accent2"/>
                </a:solidFill>
              </a:rPr>
              <a:t>{if applicable}</a:t>
            </a:r>
            <a:r>
              <a:rPr lang="fr-CH" sz="1800" dirty="0">
                <a:solidFill>
                  <a:srgbClr val="112E68"/>
                </a:solidFill>
              </a:rPr>
              <a:t>)</a:t>
            </a:r>
            <a:endParaRPr sz="1800" dirty="0">
              <a:solidFill>
                <a:schemeClr val="accent2"/>
              </a:solidFill>
            </a:endParaRPr>
          </a:p>
          <a:p>
            <a:pPr marL="342900" lvl="0" indent="-342900" algn="l" rtl="0">
              <a:lnSpc>
                <a:spcPct val="100000"/>
              </a:lnSpc>
              <a:spcBef>
                <a:spcPts val="900"/>
              </a:spcBef>
              <a:spcAft>
                <a:spcPts val="0"/>
              </a:spcAft>
              <a:buClr>
                <a:srgbClr val="000000"/>
              </a:buClr>
              <a:buSzPts val="1800"/>
              <a:buChar char="-"/>
            </a:pPr>
            <a:r>
              <a:rPr lang="fr-CH" sz="1800" dirty="0" err="1"/>
              <a:t>Leave</a:t>
            </a:r>
            <a:r>
              <a:rPr lang="fr-CH" sz="1800" dirty="0"/>
              <a:t> </a:t>
            </a:r>
            <a:r>
              <a:rPr lang="fr-CH" sz="1800" dirty="0" err="1"/>
              <a:t>your</a:t>
            </a:r>
            <a:r>
              <a:rPr lang="fr-CH" sz="1800" dirty="0"/>
              <a:t> bag in the </a:t>
            </a:r>
            <a:r>
              <a:rPr lang="fr-CH" sz="1800" dirty="0" err="1"/>
              <a:t>Athletes</a:t>
            </a:r>
            <a:r>
              <a:rPr lang="fr-CH" sz="1800" dirty="0"/>
              <a:t>’ Lounge </a:t>
            </a:r>
            <a:r>
              <a:rPr lang="fr-CH" sz="1800" dirty="0" err="1"/>
              <a:t>they</a:t>
            </a:r>
            <a:r>
              <a:rPr lang="fr-CH" sz="1800" dirty="0"/>
              <a:t> </a:t>
            </a:r>
            <a:r>
              <a:rPr lang="fr-CH" sz="1800" dirty="0" err="1"/>
              <a:t>will</a:t>
            </a:r>
            <a:r>
              <a:rPr lang="fr-CH" sz="1800" dirty="0"/>
              <a:t> </a:t>
            </a:r>
            <a:r>
              <a:rPr lang="fr-CH" sz="1800" dirty="0" err="1"/>
              <a:t>be</a:t>
            </a:r>
            <a:r>
              <a:rPr lang="fr-CH" sz="1800" dirty="0"/>
              <a:t> </a:t>
            </a:r>
            <a:r>
              <a:rPr lang="fr-CH" sz="1800" dirty="0" err="1"/>
              <a:t>taken</a:t>
            </a:r>
            <a:r>
              <a:rPr lang="fr-CH" sz="1800" dirty="0"/>
              <a:t> to the </a:t>
            </a:r>
            <a:r>
              <a:rPr lang="fr-CH" sz="1800" dirty="0" err="1"/>
              <a:t>Recovery</a:t>
            </a:r>
            <a:r>
              <a:rPr lang="fr-CH" sz="1800" dirty="0"/>
              <a:t> Area </a:t>
            </a:r>
            <a:r>
              <a:rPr lang="fr-CH" sz="1800" dirty="0">
                <a:solidFill>
                  <a:schemeClr val="accent2"/>
                </a:solidFill>
              </a:rPr>
              <a:t>{if applicable}</a:t>
            </a:r>
            <a:endParaRPr dirty="0"/>
          </a:p>
        </p:txBody>
      </p:sp>
      <p:sp>
        <p:nvSpPr>
          <p:cNvPr id="193" name="Google Shape;193;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11</a:t>
            </a:fld>
            <a:endParaRPr/>
          </a:p>
        </p:txBody>
      </p:sp>
      <p:sp>
        <p:nvSpPr>
          <p:cNvPr id="194" name="Google Shape;194;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Map Athletes’ Lounge - Check-in procedures</a:t>
            </a:r>
            <a:endParaRPr dirty="0"/>
          </a:p>
        </p:txBody>
      </p:sp>
      <p:sp>
        <p:nvSpPr>
          <p:cNvPr id="4" name="Text Placeholder 3">
            <a:extLst>
              <a:ext uri="{FF2B5EF4-FFF2-40B4-BE49-F238E27FC236}">
                <a16:creationId xmlns:a16="http://schemas.microsoft.com/office/drawing/2014/main" id="{4CED7157-1BF3-654C-1962-889F8C1F65DB}"/>
              </a:ext>
            </a:extLst>
          </p:cNvPr>
          <p:cNvSpPr>
            <a:spLocks noGrp="1"/>
          </p:cNvSpPr>
          <p:nvPr>
            <p:ph type="body" idx="1"/>
          </p:nvPr>
        </p:nvSpPr>
        <p:spPr/>
        <p:txBody>
          <a:bodyPr/>
          <a:lstStyle/>
          <a:p>
            <a:endParaRPr lang="fr-CH"/>
          </a:p>
        </p:txBody>
      </p:sp>
      <p:sp>
        <p:nvSpPr>
          <p:cNvPr id="193" name="Google Shape;193;p10"/>
          <p:cNvSpPr txBox="1">
            <a:spLocks noGrp="1"/>
          </p:cNvSpPr>
          <p:nvPr>
            <p:ph type="sldNum" idx="12"/>
          </p:nvPr>
        </p:nvSpPr>
        <p:spPr>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12</a:t>
            </a:fld>
            <a:endParaRPr dirty="0"/>
          </a:p>
        </p:txBody>
      </p:sp>
      <p:sp>
        <p:nvSpPr>
          <p:cNvPr id="194" name="Google Shape;194;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5" name="Google Shape;211;p12">
            <a:extLst>
              <a:ext uri="{FF2B5EF4-FFF2-40B4-BE49-F238E27FC236}">
                <a16:creationId xmlns:a16="http://schemas.microsoft.com/office/drawing/2014/main" id="{80760D34-10BD-EBB2-39FF-A8F1DC2E40B8}"/>
              </a:ext>
            </a:extLst>
          </p:cNvPr>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Trebuchet MS"/>
                <a:ea typeface="Trebuchet MS"/>
                <a:cs typeface="Trebuchet MS"/>
                <a:sym typeface="Trebuchet MS"/>
              </a:rPr>
              <a:t>&lt;Insert athletes’ lounge map, if applicable&gt;</a:t>
            </a:r>
            <a:endParaRPr dirty="0"/>
          </a:p>
        </p:txBody>
      </p:sp>
    </p:spTree>
    <p:extLst>
      <p:ext uri="{BB962C8B-B14F-4D97-AF65-F5344CB8AC3E}">
        <p14:creationId xmlns:p14="http://schemas.microsoft.com/office/powerpoint/2010/main" val="414868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Permitted</a:t>
            </a:r>
            <a:r>
              <a:rPr lang="fr-CH" dirty="0"/>
              <a:t> Equipment – Uniform </a:t>
            </a:r>
            <a:r>
              <a:rPr lang="fr-CH" dirty="0">
                <a:solidFill>
                  <a:schemeClr val="accent2"/>
                </a:solidFill>
              </a:rPr>
              <a:t>{Para </a:t>
            </a:r>
            <a:r>
              <a:rPr lang="fr-CH" dirty="0" err="1">
                <a:solidFill>
                  <a:schemeClr val="accent2"/>
                </a:solidFill>
              </a:rPr>
              <a:t>only</a:t>
            </a:r>
            <a:r>
              <a:rPr lang="fr-CH" dirty="0">
                <a:solidFill>
                  <a:schemeClr val="accent2"/>
                </a:solidFill>
              </a:rPr>
              <a:t>}</a:t>
            </a:r>
            <a:endParaRPr dirty="0">
              <a:solidFill>
                <a:schemeClr val="accent2"/>
              </a:solidFill>
            </a:endParaRPr>
          </a:p>
        </p:txBody>
      </p:sp>
      <p:sp>
        <p:nvSpPr>
          <p:cNvPr id="249" name="Google Shape;249;p17"/>
          <p:cNvSpPr txBox="1">
            <a:spLocks noGrp="1"/>
          </p:cNvSpPr>
          <p:nvPr>
            <p:ph type="body" idx="1"/>
          </p:nvPr>
        </p:nvSpPr>
        <p:spPr>
          <a:xfrm>
            <a:off x="656963" y="1985553"/>
            <a:ext cx="11399570" cy="466899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fr-CH" b="1" dirty="0">
                <a:latin typeface="Arial"/>
                <a:ea typeface="Arial"/>
                <a:cs typeface="Arial"/>
                <a:sym typeface="Arial"/>
              </a:rPr>
              <a:t>Bike and Run</a:t>
            </a:r>
            <a:endParaRPr dirty="0"/>
          </a:p>
          <a:p>
            <a:pPr marL="342900" lvl="0" indent="-342900" algn="l" rtl="0">
              <a:lnSpc>
                <a:spcPct val="100000"/>
              </a:lnSpc>
              <a:spcBef>
                <a:spcPts val="1500"/>
              </a:spcBef>
              <a:spcAft>
                <a:spcPts val="0"/>
              </a:spcAft>
              <a:buClr>
                <a:srgbClr val="000000"/>
              </a:buClr>
              <a:buSzPts val="2000"/>
              <a:buChar char="-"/>
            </a:pPr>
            <a:r>
              <a:rPr lang="fr-CH" sz="2000" dirty="0" err="1"/>
              <a:t>Athletes</a:t>
            </a:r>
            <a:r>
              <a:rPr lang="fr-CH" sz="2000" dirty="0"/>
              <a:t> can wear long-sleeve </a:t>
            </a:r>
            <a:r>
              <a:rPr lang="fr-CH" sz="2000" dirty="0" err="1"/>
              <a:t>uniform</a:t>
            </a:r>
            <a:r>
              <a:rPr lang="fr-CH" sz="2000" dirty="0"/>
              <a:t> </a:t>
            </a:r>
            <a:r>
              <a:rPr lang="fr-CH" sz="2000" dirty="0" err="1"/>
              <a:t>with</a:t>
            </a:r>
            <a:r>
              <a:rPr lang="fr-CH" sz="2000" dirty="0"/>
              <a:t>/</a:t>
            </a:r>
            <a:r>
              <a:rPr lang="fr-CH" sz="2000" dirty="0" err="1"/>
              <a:t>without</a:t>
            </a:r>
            <a:r>
              <a:rPr lang="fr-CH" sz="2000" dirty="0"/>
              <a:t> zipper. Zipper can </a:t>
            </a:r>
            <a:r>
              <a:rPr lang="fr-CH" sz="2000" dirty="0" err="1"/>
              <a:t>be</a:t>
            </a:r>
            <a:r>
              <a:rPr lang="fr-CH" sz="2000" dirty="0"/>
              <a:t> at the front or at the back. Front zipper can </a:t>
            </a:r>
            <a:r>
              <a:rPr lang="fr-CH" sz="2000" dirty="0" err="1"/>
              <a:t>be</a:t>
            </a:r>
            <a:r>
              <a:rPr lang="fr-CH" sz="2000" dirty="0"/>
              <a:t> </a:t>
            </a:r>
            <a:r>
              <a:rPr lang="fr-CH" sz="2000" dirty="0" err="1"/>
              <a:t>undone</a:t>
            </a:r>
            <a:r>
              <a:rPr lang="fr-CH" sz="2000" dirty="0"/>
              <a:t> up to the sternum and must </a:t>
            </a:r>
            <a:r>
              <a:rPr lang="fr-CH" sz="2000" dirty="0" err="1"/>
              <a:t>be</a:t>
            </a:r>
            <a:r>
              <a:rPr lang="fr-CH" sz="2000" dirty="0"/>
              <a:t> </a:t>
            </a:r>
            <a:r>
              <a:rPr lang="fr-CH" sz="2000" dirty="0" err="1"/>
              <a:t>zipped</a:t>
            </a:r>
            <a:r>
              <a:rPr lang="fr-CH" sz="2000" dirty="0"/>
              <a:t> up for the last 200m.</a:t>
            </a:r>
          </a:p>
          <a:p>
            <a:pPr marL="342900" lvl="0" indent="-342900" algn="l" rtl="0">
              <a:lnSpc>
                <a:spcPct val="100000"/>
              </a:lnSpc>
              <a:spcBef>
                <a:spcPts val="1500"/>
              </a:spcBef>
              <a:spcAft>
                <a:spcPts val="0"/>
              </a:spcAft>
              <a:buClr>
                <a:srgbClr val="000000"/>
              </a:buClr>
              <a:buSzPts val="2000"/>
              <a:buChar char="-"/>
            </a:pPr>
            <a:r>
              <a:rPr lang="fr-CH" sz="2000" dirty="0" err="1"/>
              <a:t>Athletes</a:t>
            </a:r>
            <a:r>
              <a:rPr lang="fr-CH" sz="2000" dirty="0"/>
              <a:t> can wear a long-sleeve </a:t>
            </a:r>
            <a:r>
              <a:rPr lang="fr-CH" sz="2000" dirty="0" err="1"/>
              <a:t>shirt</a:t>
            </a:r>
            <a:r>
              <a:rPr lang="fr-CH" sz="2000" dirty="0"/>
              <a:t> </a:t>
            </a:r>
            <a:r>
              <a:rPr lang="fr-CH" sz="2000" dirty="0" err="1"/>
              <a:t>under</a:t>
            </a:r>
            <a:r>
              <a:rPr lang="fr-CH" sz="2000" dirty="0"/>
              <a:t> the </a:t>
            </a:r>
            <a:r>
              <a:rPr lang="fr-CH" sz="2000" dirty="0" err="1"/>
              <a:t>uniform</a:t>
            </a:r>
            <a:r>
              <a:rPr lang="fr-CH" sz="2000" dirty="0"/>
              <a:t> – </a:t>
            </a:r>
            <a:r>
              <a:rPr lang="fr-CH" sz="2000" dirty="0" err="1"/>
              <a:t>it</a:t>
            </a:r>
            <a:r>
              <a:rPr lang="fr-CH" sz="2000" dirty="0"/>
              <a:t> must </a:t>
            </a:r>
            <a:r>
              <a:rPr lang="fr-CH" sz="2000" dirty="0" err="1"/>
              <a:t>be</a:t>
            </a:r>
            <a:r>
              <a:rPr lang="fr-CH" sz="2000" dirty="0"/>
              <a:t> </a:t>
            </a:r>
            <a:r>
              <a:rPr lang="fr-CH" sz="2000" dirty="0" err="1"/>
              <a:t>worn</a:t>
            </a:r>
            <a:r>
              <a:rPr lang="fr-CH" sz="2000" dirty="0"/>
              <a:t> for the </a:t>
            </a:r>
            <a:r>
              <a:rPr lang="fr-CH" sz="2000" dirty="0" err="1"/>
              <a:t>entire</a:t>
            </a:r>
            <a:r>
              <a:rPr lang="fr-CH" sz="2000" dirty="0"/>
              <a:t> </a:t>
            </a:r>
            <a:r>
              <a:rPr lang="fr-CH" sz="2000" dirty="0" err="1"/>
              <a:t>event</a:t>
            </a:r>
            <a:endParaRPr dirty="0"/>
          </a:p>
          <a:p>
            <a:pPr marL="342900" lvl="0" indent="-342900" algn="l" rtl="0">
              <a:lnSpc>
                <a:spcPct val="100000"/>
              </a:lnSpc>
              <a:spcBef>
                <a:spcPts val="1500"/>
              </a:spcBef>
              <a:spcAft>
                <a:spcPts val="0"/>
              </a:spcAft>
              <a:buClr>
                <a:srgbClr val="000000"/>
              </a:buClr>
              <a:buSzPts val="2000"/>
              <a:buChar char="-"/>
            </a:pPr>
            <a:r>
              <a:rPr lang="fr-CH" sz="2000" dirty="0" err="1"/>
              <a:t>Athletes</a:t>
            </a:r>
            <a:r>
              <a:rPr lang="fr-CH" sz="2000" dirty="0"/>
              <a:t> </a:t>
            </a:r>
            <a:r>
              <a:rPr lang="fr-CH" sz="2000" dirty="0" err="1"/>
              <a:t>will</a:t>
            </a:r>
            <a:r>
              <a:rPr lang="fr-CH" sz="2000" dirty="0"/>
              <a:t> not </a:t>
            </a:r>
            <a:r>
              <a:rPr lang="fr-CH" sz="2000" dirty="0" err="1"/>
              <a:t>be</a:t>
            </a:r>
            <a:r>
              <a:rPr lang="fr-CH" sz="2000" dirty="0"/>
              <a:t> able to </a:t>
            </a:r>
            <a:r>
              <a:rPr lang="fr-CH" sz="2000" dirty="0" err="1"/>
              <a:t>remove</a:t>
            </a:r>
            <a:r>
              <a:rPr lang="fr-CH" sz="2000" dirty="0"/>
              <a:t> the </a:t>
            </a:r>
            <a:r>
              <a:rPr lang="fr-CH" sz="2000" dirty="0" err="1"/>
              <a:t>shirt</a:t>
            </a:r>
            <a:r>
              <a:rPr lang="fr-CH" sz="2000" dirty="0"/>
              <a:t> at </a:t>
            </a:r>
            <a:r>
              <a:rPr lang="fr-CH" sz="2000" dirty="0" err="1"/>
              <a:t>any</a:t>
            </a:r>
            <a:r>
              <a:rPr lang="fr-CH" sz="2000" dirty="0"/>
              <a:t> time </a:t>
            </a:r>
            <a:r>
              <a:rPr lang="fr-CH" sz="2000" dirty="0" err="1"/>
              <a:t>during</a:t>
            </a:r>
            <a:r>
              <a:rPr lang="fr-CH" sz="2000" dirty="0"/>
              <a:t> the </a:t>
            </a:r>
            <a:r>
              <a:rPr lang="fr-CH" sz="2000" dirty="0" err="1"/>
              <a:t>event</a:t>
            </a:r>
            <a:endParaRPr dirty="0"/>
          </a:p>
          <a:p>
            <a:pPr marL="342900" lvl="0" indent="-342900" algn="l" rtl="0">
              <a:lnSpc>
                <a:spcPct val="100000"/>
              </a:lnSpc>
              <a:spcBef>
                <a:spcPts val="1500"/>
              </a:spcBef>
              <a:spcAft>
                <a:spcPts val="0"/>
              </a:spcAft>
              <a:buClr>
                <a:srgbClr val="000000"/>
              </a:buClr>
              <a:buSzPts val="2000"/>
              <a:buChar char="-"/>
            </a:pPr>
            <a:r>
              <a:rPr lang="fr-CH" sz="2000" dirty="0"/>
              <a:t>Arm </a:t>
            </a:r>
            <a:r>
              <a:rPr lang="fr-CH" sz="2000" dirty="0" err="1"/>
              <a:t>covers</a:t>
            </a:r>
            <a:r>
              <a:rPr lang="fr-CH" sz="2000" dirty="0"/>
              <a:t> can </a:t>
            </a:r>
            <a:r>
              <a:rPr lang="fr-CH" sz="2000" dirty="0" err="1"/>
              <a:t>be</a:t>
            </a:r>
            <a:r>
              <a:rPr lang="fr-CH" sz="2000" dirty="0"/>
              <a:t> </a:t>
            </a:r>
            <a:r>
              <a:rPr lang="fr-CH" sz="2000" dirty="0" err="1"/>
              <a:t>worn</a:t>
            </a:r>
            <a:r>
              <a:rPr lang="fr-CH" sz="2000" dirty="0"/>
              <a:t> and can </a:t>
            </a:r>
            <a:r>
              <a:rPr lang="fr-CH" sz="2000" dirty="0" err="1"/>
              <a:t>be</a:t>
            </a:r>
            <a:r>
              <a:rPr lang="fr-CH" sz="2000" dirty="0"/>
              <a:t> </a:t>
            </a:r>
            <a:r>
              <a:rPr lang="fr-CH" sz="2000" dirty="0" err="1"/>
              <a:t>removed</a:t>
            </a:r>
            <a:r>
              <a:rPr lang="fr-CH" sz="2000" dirty="0"/>
              <a:t> </a:t>
            </a:r>
            <a:r>
              <a:rPr lang="fr-CH" sz="2000" dirty="0" err="1"/>
              <a:t>during</a:t>
            </a:r>
            <a:r>
              <a:rPr lang="fr-CH" sz="2000" dirty="0"/>
              <a:t> the </a:t>
            </a:r>
            <a:r>
              <a:rPr lang="fr-CH" sz="2000" dirty="0" err="1"/>
              <a:t>event</a:t>
            </a:r>
            <a:r>
              <a:rPr lang="fr-CH" sz="2000" dirty="0"/>
              <a:t> </a:t>
            </a:r>
            <a:r>
              <a:rPr lang="fr-CH" sz="2000" b="1" dirty="0">
                <a:solidFill>
                  <a:schemeClr val="dk1"/>
                </a:solidFill>
              </a:rPr>
              <a:t>BUT </a:t>
            </a:r>
            <a:r>
              <a:rPr lang="fr-CH" sz="2000" b="1" dirty="0" err="1">
                <a:solidFill>
                  <a:schemeClr val="dk1"/>
                </a:solidFill>
              </a:rPr>
              <a:t>only</a:t>
            </a:r>
            <a:r>
              <a:rPr lang="fr-CH" sz="2000" b="1" dirty="0">
                <a:solidFill>
                  <a:schemeClr val="dk1"/>
                </a:solidFill>
              </a:rPr>
              <a:t> in Transition</a:t>
            </a:r>
            <a:r>
              <a:rPr lang="fr-CH" sz="2000" dirty="0"/>
              <a:t>. </a:t>
            </a:r>
            <a:br>
              <a:rPr lang="fr-CH" sz="2000" dirty="0"/>
            </a:br>
            <a:r>
              <a:rPr lang="fr-CH" sz="2000" dirty="0">
                <a:solidFill>
                  <a:schemeClr val="dk1"/>
                </a:solidFill>
              </a:rPr>
              <a:t>Removal </a:t>
            </a:r>
            <a:r>
              <a:rPr lang="fr-CH" sz="2000" dirty="0" err="1">
                <a:solidFill>
                  <a:schemeClr val="dk1"/>
                </a:solidFill>
              </a:rPr>
              <a:t>elsewhere</a:t>
            </a:r>
            <a:r>
              <a:rPr lang="fr-CH" sz="2000" dirty="0">
                <a:solidFill>
                  <a:schemeClr val="dk1"/>
                </a:solidFill>
              </a:rPr>
              <a:t> </a:t>
            </a:r>
            <a:r>
              <a:rPr lang="fr-CH" sz="2000" dirty="0" err="1">
                <a:solidFill>
                  <a:schemeClr val="dk1"/>
                </a:solidFill>
              </a:rPr>
              <a:t>during</a:t>
            </a:r>
            <a:r>
              <a:rPr lang="fr-CH" sz="2000" dirty="0">
                <a:solidFill>
                  <a:schemeClr val="dk1"/>
                </a:solidFill>
              </a:rPr>
              <a:t> the race </a:t>
            </a:r>
            <a:r>
              <a:rPr lang="fr-CH" sz="2000" dirty="0" err="1">
                <a:solidFill>
                  <a:schemeClr val="dk1"/>
                </a:solidFill>
              </a:rPr>
              <a:t>will</a:t>
            </a:r>
            <a:r>
              <a:rPr lang="fr-CH" sz="2000" dirty="0">
                <a:solidFill>
                  <a:schemeClr val="dk1"/>
                </a:solidFill>
              </a:rPr>
              <a:t> lead to DSQ</a:t>
            </a:r>
            <a:endParaRPr dirty="0"/>
          </a:p>
          <a:p>
            <a:pPr marL="342900" indent="-342900">
              <a:lnSpc>
                <a:spcPct val="100000"/>
              </a:lnSpc>
              <a:spcBef>
                <a:spcPts val="1500"/>
              </a:spcBef>
            </a:pPr>
            <a:r>
              <a:rPr lang="fr-CH" sz="2000" dirty="0"/>
              <a:t>PTVI 1 </a:t>
            </a:r>
            <a:r>
              <a:rPr lang="fr-CH" sz="2000" dirty="0" err="1"/>
              <a:t>athletes</a:t>
            </a:r>
            <a:r>
              <a:rPr lang="fr-CH" sz="2000" dirty="0"/>
              <a:t> must wear black-out glasses on the bike and run segments. </a:t>
            </a:r>
            <a:br>
              <a:rPr lang="fr-CH" sz="2000" dirty="0"/>
            </a:br>
            <a:r>
              <a:rPr lang="en-US" sz="2000" dirty="0">
                <a:solidFill>
                  <a:schemeClr val="tx1"/>
                </a:solidFill>
              </a:rPr>
              <a:t>Logos are allowed only on the frame.</a:t>
            </a:r>
          </a:p>
        </p:txBody>
      </p:sp>
      <p:sp>
        <p:nvSpPr>
          <p:cNvPr id="250" name="Google Shape;250;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13</a:t>
            </a:fld>
            <a:endParaRPr/>
          </a:p>
        </p:txBody>
      </p:sp>
      <p:sp>
        <p:nvSpPr>
          <p:cNvPr id="251" name="Google Shape;251;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Check-in </a:t>
            </a:r>
            <a:r>
              <a:rPr lang="fr-CH" dirty="0" err="1"/>
              <a:t>procedures</a:t>
            </a:r>
            <a:endParaRPr dirty="0"/>
          </a:p>
        </p:txBody>
      </p:sp>
      <p:sp>
        <p:nvSpPr>
          <p:cNvPr id="200" name="Google Shape;200;p11"/>
          <p:cNvSpPr txBox="1">
            <a:spLocks noGrp="1"/>
          </p:cNvSpPr>
          <p:nvPr>
            <p:ph type="body" idx="1"/>
          </p:nvPr>
        </p:nvSpPr>
        <p:spPr>
          <a:xfrm>
            <a:off x="656963" y="1985554"/>
            <a:ext cx="10869000" cy="344397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b="1" dirty="0">
                <a:latin typeface="Arial"/>
                <a:ea typeface="Arial"/>
                <a:cs typeface="Arial"/>
                <a:sym typeface="Arial"/>
              </a:rPr>
              <a:t>Transition Area	</a:t>
            </a:r>
            <a:endParaRPr dirty="0"/>
          </a:p>
          <a:p>
            <a:pPr marL="342900" lvl="0" indent="-342900" algn="l" rtl="0">
              <a:lnSpc>
                <a:spcPct val="100000"/>
              </a:lnSpc>
              <a:spcBef>
                <a:spcPts val="900"/>
              </a:spcBef>
              <a:spcAft>
                <a:spcPts val="0"/>
              </a:spcAft>
              <a:buClr>
                <a:srgbClr val="000000"/>
              </a:buClr>
              <a:buSzPts val="2000"/>
              <a:buChar char="-"/>
            </a:pPr>
            <a:r>
              <a:rPr lang="fr-CH" sz="2000" dirty="0" err="1"/>
              <a:t>Helmet</a:t>
            </a:r>
            <a:r>
              <a:rPr lang="fr-CH" sz="2000" dirty="0"/>
              <a:t> check - Don’t </a:t>
            </a:r>
            <a:r>
              <a:rPr lang="fr-CH" sz="2000" dirty="0" err="1"/>
              <a:t>leave</a:t>
            </a:r>
            <a:r>
              <a:rPr lang="fr-CH" sz="2000" dirty="0"/>
              <a:t> </a:t>
            </a:r>
            <a:r>
              <a:rPr lang="fr-CH" sz="2000" dirty="0" err="1"/>
              <a:t>your</a:t>
            </a:r>
            <a:r>
              <a:rPr lang="fr-CH" sz="2000" dirty="0"/>
              <a:t> </a:t>
            </a:r>
            <a:r>
              <a:rPr lang="fr-CH" sz="2000" dirty="0" err="1"/>
              <a:t>helmet</a:t>
            </a:r>
            <a:r>
              <a:rPr lang="fr-CH" sz="2000" dirty="0"/>
              <a:t> </a:t>
            </a:r>
            <a:r>
              <a:rPr lang="fr-CH" sz="2000" dirty="0" err="1"/>
              <a:t>fastened</a:t>
            </a:r>
            <a:r>
              <a:rPr lang="fr-CH" sz="2000" dirty="0"/>
              <a:t> in the transition</a:t>
            </a:r>
            <a:endParaRPr dirty="0"/>
          </a:p>
          <a:p>
            <a:pPr marL="358775" lvl="0" indent="0" algn="l" rtl="0">
              <a:lnSpc>
                <a:spcPct val="100000"/>
              </a:lnSpc>
              <a:spcBef>
                <a:spcPts val="900"/>
              </a:spcBef>
              <a:spcAft>
                <a:spcPts val="0"/>
              </a:spcAft>
              <a:buClr>
                <a:schemeClr val="dk1"/>
              </a:buClr>
              <a:buSzPts val="2000"/>
              <a:buNone/>
            </a:pPr>
            <a:r>
              <a:rPr lang="fr-CH" sz="2000" dirty="0">
                <a:solidFill>
                  <a:schemeClr val="dk1"/>
                </a:solidFill>
              </a:rPr>
              <a:t>The </a:t>
            </a:r>
            <a:r>
              <a:rPr lang="fr-CH" sz="2000" dirty="0" err="1">
                <a:solidFill>
                  <a:schemeClr val="dk1"/>
                </a:solidFill>
              </a:rPr>
              <a:t>athlete</a:t>
            </a:r>
            <a:r>
              <a:rPr lang="fr-CH" sz="2000" dirty="0">
                <a:solidFill>
                  <a:schemeClr val="dk1"/>
                </a:solidFill>
              </a:rPr>
              <a:t> </a:t>
            </a:r>
            <a:r>
              <a:rPr lang="fr-CH" sz="2000" dirty="0" err="1">
                <a:solidFill>
                  <a:schemeClr val="dk1"/>
                </a:solidFill>
              </a:rPr>
              <a:t>who</a:t>
            </a:r>
            <a:r>
              <a:rPr lang="fr-CH" sz="2000" dirty="0">
                <a:solidFill>
                  <a:schemeClr val="dk1"/>
                </a:solidFill>
              </a:rPr>
              <a:t> misses to </a:t>
            </a:r>
            <a:r>
              <a:rPr lang="fr-CH" sz="2000" dirty="0" err="1">
                <a:solidFill>
                  <a:schemeClr val="dk1"/>
                </a:solidFill>
              </a:rPr>
              <a:t>comply</a:t>
            </a:r>
            <a:r>
              <a:rPr lang="fr-CH" sz="2000" dirty="0">
                <a:solidFill>
                  <a:schemeClr val="dk1"/>
                </a:solidFill>
              </a:rPr>
              <a:t> </a:t>
            </a:r>
            <a:r>
              <a:rPr lang="fr-CH" sz="2000" dirty="0" err="1">
                <a:solidFill>
                  <a:schemeClr val="dk1"/>
                </a:solidFill>
              </a:rPr>
              <a:t>with</a:t>
            </a:r>
            <a:r>
              <a:rPr lang="fr-CH" sz="2000" dirty="0">
                <a:solidFill>
                  <a:schemeClr val="dk1"/>
                </a:solidFill>
              </a:rPr>
              <a:t> </a:t>
            </a:r>
            <a:r>
              <a:rPr lang="fr-CH" sz="2000" dirty="0" err="1">
                <a:solidFill>
                  <a:schemeClr val="dk1"/>
                </a:solidFill>
              </a:rPr>
              <a:t>this</a:t>
            </a:r>
            <a:r>
              <a:rPr lang="fr-CH" sz="2000" dirty="0">
                <a:solidFill>
                  <a:schemeClr val="dk1"/>
                </a:solidFill>
              </a:rPr>
              <a:t> </a:t>
            </a:r>
            <a:r>
              <a:rPr lang="fr-CH" sz="2000" dirty="0" err="1">
                <a:solidFill>
                  <a:schemeClr val="dk1"/>
                </a:solidFill>
              </a:rPr>
              <a:t>rule</a:t>
            </a:r>
            <a:r>
              <a:rPr lang="fr-CH" sz="2000" dirty="0">
                <a:solidFill>
                  <a:schemeClr val="dk1"/>
                </a:solidFill>
              </a:rPr>
              <a:t> </a:t>
            </a:r>
            <a:r>
              <a:rPr lang="fr-CH" sz="2000" dirty="0" err="1">
                <a:solidFill>
                  <a:schemeClr val="dk1"/>
                </a:solidFill>
              </a:rPr>
              <a:t>will</a:t>
            </a:r>
            <a:r>
              <a:rPr lang="fr-CH" sz="2000" dirty="0">
                <a:solidFill>
                  <a:schemeClr val="dk1"/>
                </a:solidFill>
              </a:rPr>
              <a:t> </a:t>
            </a:r>
            <a:r>
              <a:rPr lang="fr-CH" sz="2000" dirty="0" err="1">
                <a:solidFill>
                  <a:schemeClr val="dk1"/>
                </a:solidFill>
              </a:rPr>
              <a:t>receive</a:t>
            </a:r>
            <a:r>
              <a:rPr lang="fr-CH" sz="2000" dirty="0">
                <a:solidFill>
                  <a:schemeClr val="dk1"/>
                </a:solidFill>
              </a:rPr>
              <a:t> a &lt;xx&gt; seconds time penalty in TA1 </a:t>
            </a:r>
            <a:r>
              <a:rPr lang="fr-CH" sz="2000" dirty="0">
                <a:solidFill>
                  <a:schemeClr val="accent2"/>
                </a:solidFill>
              </a:rPr>
              <a:t>{update </a:t>
            </a:r>
            <a:r>
              <a:rPr lang="fr-CH" sz="2000" dirty="0" err="1">
                <a:solidFill>
                  <a:schemeClr val="accent2"/>
                </a:solidFill>
              </a:rPr>
              <a:t>accordingly</a:t>
            </a:r>
            <a:r>
              <a:rPr lang="fr-CH" sz="2000" dirty="0">
                <a:solidFill>
                  <a:schemeClr val="accent2"/>
                </a:solidFill>
              </a:rPr>
              <a:t> </a:t>
            </a:r>
            <a:r>
              <a:rPr lang="fr-CH" sz="2000" dirty="0" err="1">
                <a:solidFill>
                  <a:schemeClr val="accent2"/>
                </a:solidFill>
              </a:rPr>
              <a:t>depending</a:t>
            </a:r>
            <a:r>
              <a:rPr lang="fr-CH" sz="2000" dirty="0">
                <a:solidFill>
                  <a:schemeClr val="accent2"/>
                </a:solidFill>
              </a:rPr>
              <a:t> on format}. </a:t>
            </a:r>
            <a:endParaRPr dirty="0"/>
          </a:p>
          <a:p>
            <a:pPr marL="342900" lvl="0" indent="-342900" algn="l" rtl="0">
              <a:lnSpc>
                <a:spcPct val="100000"/>
              </a:lnSpc>
              <a:spcBef>
                <a:spcPts val="900"/>
              </a:spcBef>
              <a:spcAft>
                <a:spcPts val="0"/>
              </a:spcAft>
              <a:buClr>
                <a:srgbClr val="000000"/>
              </a:buClr>
              <a:buSzPts val="2000"/>
              <a:buChar char="-"/>
            </a:pPr>
            <a:r>
              <a:rPr lang="fr-CH" sz="2000" dirty="0"/>
              <a:t>Running </a:t>
            </a:r>
            <a:r>
              <a:rPr lang="fr-CH" sz="2000" dirty="0" err="1"/>
              <a:t>Shoes</a:t>
            </a:r>
            <a:r>
              <a:rPr lang="fr-CH" sz="2000" dirty="0"/>
              <a:t> </a:t>
            </a:r>
            <a:r>
              <a:rPr lang="fr-CH" sz="2000" dirty="0" err="1"/>
              <a:t>outside</a:t>
            </a:r>
            <a:r>
              <a:rPr lang="fr-CH" sz="2000" dirty="0"/>
              <a:t> the box, </a:t>
            </a:r>
            <a:r>
              <a:rPr lang="fr-CH" sz="2000" dirty="0" err="1"/>
              <a:t>helmet</a:t>
            </a:r>
            <a:r>
              <a:rPr lang="fr-CH" sz="2000" dirty="0"/>
              <a:t> on the bike</a:t>
            </a:r>
          </a:p>
          <a:p>
            <a:pPr marL="342900">
              <a:lnSpc>
                <a:spcPct val="100000"/>
              </a:lnSpc>
              <a:spcBef>
                <a:spcPts val="900"/>
              </a:spcBef>
              <a:buSzPts val="2000"/>
            </a:pPr>
            <a:r>
              <a:rPr lang="en-US" sz="2000" dirty="0"/>
              <a:t>No clip-on handlebar is allowed on draft-legal event (Elite/U23, Juniors, Youth)</a:t>
            </a:r>
          </a:p>
          <a:p>
            <a:pPr marL="0" indent="0">
              <a:lnSpc>
                <a:spcPct val="100000"/>
              </a:lnSpc>
              <a:spcBef>
                <a:spcPts val="900"/>
              </a:spcBef>
              <a:buSzPts val="2000"/>
              <a:buNone/>
            </a:pPr>
            <a:endParaRPr lang="en-US" sz="2000" dirty="0">
              <a:highlight>
                <a:srgbClr val="C0C0C0"/>
              </a:highlight>
            </a:endParaRPr>
          </a:p>
          <a:p>
            <a:pPr marL="342900" lvl="0" indent="-342900" algn="l" rtl="0">
              <a:lnSpc>
                <a:spcPct val="100000"/>
              </a:lnSpc>
              <a:spcBef>
                <a:spcPts val="900"/>
              </a:spcBef>
              <a:spcAft>
                <a:spcPts val="0"/>
              </a:spcAft>
              <a:buClr>
                <a:srgbClr val="000000"/>
              </a:buClr>
              <a:buSzPts val="2000"/>
              <a:buChar char="-"/>
            </a:pPr>
            <a:endParaRPr dirty="0"/>
          </a:p>
        </p:txBody>
      </p:sp>
      <p:sp>
        <p:nvSpPr>
          <p:cNvPr id="201" name="Google Shape;201;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14</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08" name="Google Shape;208;p12"/>
          <p:cNvSpPr txBox="1">
            <a:spLocks noGrp="1"/>
          </p:cNvSpPr>
          <p:nvPr>
            <p:ph type="body" idx="1"/>
          </p:nvPr>
        </p:nvSpPr>
        <p:spPr>
          <a:xfrm>
            <a:off x="656963" y="1985554"/>
            <a:ext cx="10869109" cy="180511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 Introduction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10 minutes before start - line-up at </a:t>
            </a:r>
            <a:r>
              <a:rPr lang="fr-CH" sz="2000">
                <a:solidFill>
                  <a:schemeClr val="accent2"/>
                </a:solidFill>
              </a:rPr>
              <a:t>{insert location}</a:t>
            </a:r>
            <a:endParaRPr sz="2000">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fr-CH" sz="2000"/>
              <a:t>Jog to the start line once your name is called</a:t>
            </a:r>
            <a:endParaRPr sz="2000"/>
          </a:p>
          <a:p>
            <a:pPr marL="363538" lvl="0" indent="-363538" algn="l" rtl="0">
              <a:lnSpc>
                <a:spcPct val="100000"/>
              </a:lnSpc>
              <a:spcBef>
                <a:spcPts val="900"/>
              </a:spcBef>
              <a:spcAft>
                <a:spcPts val="0"/>
              </a:spcAft>
              <a:buClr>
                <a:srgbClr val="000000"/>
              </a:buClr>
              <a:buSzPts val="2000"/>
              <a:buChar char="-"/>
            </a:pPr>
            <a:r>
              <a:rPr lang="fr-CH" sz="2000"/>
              <a:t>Select your position and stay behind the line!</a:t>
            </a:r>
            <a:endParaRPr sz="2000"/>
          </a:p>
        </p:txBody>
      </p:sp>
      <p:sp>
        <p:nvSpPr>
          <p:cNvPr id="209" name="Google Shape;209;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15</a:t>
            </a:fld>
            <a:endParaRPr/>
          </a:p>
        </p:txBody>
      </p:sp>
      <p:sp>
        <p:nvSpPr>
          <p:cNvPr id="210" name="Google Shape;210;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 – Line-up map</a:t>
            </a:r>
            <a:endParaRPr/>
          </a:p>
        </p:txBody>
      </p:sp>
      <p:sp>
        <p:nvSpPr>
          <p:cNvPr id="216" name="Google Shape;216;p1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17" name="Google Shape;217;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16</a:t>
            </a:fld>
            <a:endParaRPr/>
          </a:p>
        </p:txBody>
      </p:sp>
      <p:sp>
        <p:nvSpPr>
          <p:cNvPr id="218" name="Google Shape;218;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19" name="Google Shape;219;p13"/>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Start Procedures</a:t>
            </a:r>
            <a:endParaRPr/>
          </a:p>
        </p:txBody>
      </p:sp>
      <p:sp>
        <p:nvSpPr>
          <p:cNvPr id="225" name="Google Shape;225;p14"/>
          <p:cNvSpPr txBox="1">
            <a:spLocks noGrp="1"/>
          </p:cNvSpPr>
          <p:nvPr>
            <p:ph type="body" idx="1"/>
          </p:nvPr>
        </p:nvSpPr>
        <p:spPr>
          <a:xfrm>
            <a:off x="656963" y="1985554"/>
            <a:ext cx="10869109" cy="253607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dirty="0" err="1"/>
              <a:t>Athlete</a:t>
            </a:r>
            <a:r>
              <a:rPr lang="fr-CH" sz="2400" b="1" dirty="0"/>
              <a:t> in position</a:t>
            </a:r>
            <a:endParaRPr b="1" dirty="0">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dirty="0"/>
              <a:t>The start can </a:t>
            </a:r>
            <a:r>
              <a:rPr lang="fr-CH" sz="2000" dirty="0" err="1"/>
              <a:t>be</a:t>
            </a:r>
            <a:r>
              <a:rPr lang="fr-CH" sz="2000" dirty="0"/>
              <a:t> </a:t>
            </a:r>
            <a:r>
              <a:rPr lang="fr-CH" sz="2000" dirty="0" err="1"/>
              <a:t>given</a:t>
            </a:r>
            <a:r>
              <a:rPr lang="fr-CH" sz="2000" dirty="0"/>
              <a:t> </a:t>
            </a:r>
            <a:r>
              <a:rPr lang="fr-CH" sz="2000" dirty="0" err="1"/>
              <a:t>any</a:t>
            </a:r>
            <a:r>
              <a:rPr lang="fr-CH" sz="2000" dirty="0"/>
              <a:t> time </a:t>
            </a:r>
            <a:r>
              <a:rPr lang="fr-CH" sz="2000" dirty="0" err="1"/>
              <a:t>after</a:t>
            </a:r>
            <a:r>
              <a:rPr lang="fr-CH" sz="2000" dirty="0"/>
              <a:t> the TD/ HR </a:t>
            </a:r>
            <a:r>
              <a:rPr lang="fr-CH" sz="2000" dirty="0">
                <a:solidFill>
                  <a:schemeClr val="accent2"/>
                </a:solidFill>
              </a:rPr>
              <a:t>{</a:t>
            </a:r>
            <a:r>
              <a:rPr lang="fr-CH" sz="2000" dirty="0" err="1">
                <a:solidFill>
                  <a:schemeClr val="accent2"/>
                </a:solidFill>
              </a:rPr>
              <a:t>choose</a:t>
            </a:r>
            <a:r>
              <a:rPr lang="fr-CH" sz="2000" dirty="0">
                <a:solidFill>
                  <a:schemeClr val="accent2"/>
                </a:solidFill>
              </a:rPr>
              <a:t> the correct} </a:t>
            </a:r>
            <a:r>
              <a:rPr lang="fr-CH" sz="2000" dirty="0" err="1"/>
              <a:t>announces</a:t>
            </a:r>
            <a:r>
              <a:rPr lang="fr-CH" sz="2000" dirty="0"/>
              <a:t> </a:t>
            </a:r>
            <a:br>
              <a:rPr lang="fr-CH" sz="2000" dirty="0"/>
            </a:br>
            <a:r>
              <a:rPr lang="fr-CH" sz="2000" dirty="0"/>
              <a:t>”On </a:t>
            </a:r>
            <a:r>
              <a:rPr lang="fr-CH" sz="2000" dirty="0" err="1"/>
              <a:t>your</a:t>
            </a:r>
            <a:r>
              <a:rPr lang="fr-CH" sz="2000" dirty="0"/>
              <a:t> mark”</a:t>
            </a:r>
            <a:endParaRPr dirty="0"/>
          </a:p>
          <a:p>
            <a:pPr marL="363538" lvl="0" indent="-363538" algn="l" rtl="0">
              <a:lnSpc>
                <a:spcPct val="100000"/>
              </a:lnSpc>
              <a:spcBef>
                <a:spcPts val="900"/>
              </a:spcBef>
              <a:spcAft>
                <a:spcPts val="0"/>
              </a:spcAft>
              <a:buClr>
                <a:srgbClr val="000000"/>
              </a:buClr>
              <a:buSzPts val="2000"/>
              <a:buChar char="-"/>
            </a:pPr>
            <a:r>
              <a:rPr lang="fr-CH" sz="2000" dirty="0" err="1"/>
              <a:t>Electronic</a:t>
            </a:r>
            <a:r>
              <a:rPr lang="fr-CH" sz="2000" dirty="0"/>
              <a:t> </a:t>
            </a:r>
            <a:r>
              <a:rPr lang="fr-CH" sz="2000" dirty="0" err="1"/>
              <a:t>horn</a:t>
            </a:r>
            <a:r>
              <a:rPr lang="fr-CH" sz="2000" dirty="0"/>
              <a:t> blast / Air </a:t>
            </a:r>
            <a:r>
              <a:rPr lang="fr-CH" sz="2000" dirty="0" err="1"/>
              <a:t>horn</a:t>
            </a:r>
            <a:r>
              <a:rPr lang="fr-CH" sz="2000" dirty="0"/>
              <a:t> blast </a:t>
            </a:r>
            <a:r>
              <a:rPr lang="fr-CH" sz="2000" dirty="0">
                <a:solidFill>
                  <a:schemeClr val="accent2"/>
                </a:solidFill>
              </a:rPr>
              <a:t>{</a:t>
            </a:r>
            <a:r>
              <a:rPr lang="fr-CH" sz="2000" dirty="0" err="1">
                <a:solidFill>
                  <a:schemeClr val="accent2"/>
                </a:solidFill>
              </a:rPr>
              <a:t>choose</a:t>
            </a:r>
            <a:r>
              <a:rPr lang="fr-CH" sz="2000" dirty="0">
                <a:solidFill>
                  <a:schemeClr val="accent2"/>
                </a:solidFill>
              </a:rPr>
              <a:t> the correct}</a:t>
            </a:r>
            <a:endParaRPr dirty="0"/>
          </a:p>
          <a:p>
            <a:pPr marL="363538" lvl="0" indent="-363538" algn="l" rtl="0">
              <a:lnSpc>
                <a:spcPct val="100000"/>
              </a:lnSpc>
              <a:spcBef>
                <a:spcPts val="900"/>
              </a:spcBef>
              <a:spcAft>
                <a:spcPts val="0"/>
              </a:spcAft>
              <a:buClr>
                <a:srgbClr val="000000"/>
              </a:buClr>
              <a:buSzPts val="2000"/>
              <a:buChar char="-"/>
            </a:pPr>
            <a:r>
              <a:rPr lang="fr-CH" sz="2000" dirty="0"/>
              <a:t>The race starts</a:t>
            </a:r>
            <a:endParaRPr dirty="0"/>
          </a:p>
          <a:p>
            <a:pPr marL="358775" lvl="0" indent="0" algn="l" rtl="0">
              <a:lnSpc>
                <a:spcPct val="100000"/>
              </a:lnSpc>
              <a:spcBef>
                <a:spcPts val="900"/>
              </a:spcBef>
              <a:spcAft>
                <a:spcPts val="0"/>
              </a:spcAft>
              <a:buClr>
                <a:schemeClr val="dk1"/>
              </a:buClr>
              <a:buSzPts val="2000"/>
              <a:buNone/>
            </a:pPr>
            <a:r>
              <a:rPr lang="fr-CH" sz="2000" dirty="0" err="1">
                <a:solidFill>
                  <a:schemeClr val="dk1"/>
                </a:solidFill>
              </a:rPr>
              <a:t>Athletes</a:t>
            </a:r>
            <a:r>
              <a:rPr lang="fr-CH" sz="2000" dirty="0">
                <a:solidFill>
                  <a:schemeClr val="dk1"/>
                </a:solidFill>
              </a:rPr>
              <a:t> not </a:t>
            </a:r>
            <a:r>
              <a:rPr lang="fr-CH" sz="2000" dirty="0" err="1">
                <a:solidFill>
                  <a:schemeClr val="dk1"/>
                </a:solidFill>
              </a:rPr>
              <a:t>moving</a:t>
            </a:r>
            <a:r>
              <a:rPr lang="fr-CH" sz="2000" dirty="0">
                <a:solidFill>
                  <a:schemeClr val="dk1"/>
                </a:solidFill>
              </a:rPr>
              <a:t> </a:t>
            </a:r>
            <a:r>
              <a:rPr lang="fr-CH" sz="2000" dirty="0" err="1">
                <a:solidFill>
                  <a:schemeClr val="dk1"/>
                </a:solidFill>
              </a:rPr>
              <a:t>forward</a:t>
            </a:r>
            <a:r>
              <a:rPr lang="fr-CH" sz="2000" dirty="0">
                <a:solidFill>
                  <a:schemeClr val="dk1"/>
                </a:solidFill>
              </a:rPr>
              <a:t> at the start </a:t>
            </a:r>
            <a:r>
              <a:rPr lang="fr-CH" sz="2000" dirty="0" err="1">
                <a:solidFill>
                  <a:schemeClr val="dk1"/>
                </a:solidFill>
              </a:rPr>
              <a:t>will</a:t>
            </a:r>
            <a:r>
              <a:rPr lang="fr-CH" sz="2000" dirty="0">
                <a:solidFill>
                  <a:schemeClr val="dk1"/>
                </a:solidFill>
              </a:rPr>
              <a:t> </a:t>
            </a:r>
            <a:r>
              <a:rPr lang="fr-CH" sz="2000" dirty="0" err="1">
                <a:solidFill>
                  <a:schemeClr val="dk1"/>
                </a:solidFill>
              </a:rPr>
              <a:t>receive</a:t>
            </a:r>
            <a:r>
              <a:rPr lang="fr-CH" sz="2000" dirty="0">
                <a:solidFill>
                  <a:schemeClr val="dk1"/>
                </a:solidFill>
              </a:rPr>
              <a:t> a time penalty in TA1.</a:t>
            </a:r>
            <a:endParaRPr dirty="0"/>
          </a:p>
        </p:txBody>
      </p:sp>
      <p:sp>
        <p:nvSpPr>
          <p:cNvPr id="226" name="Google Shape;226;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17</a:t>
            </a:fld>
            <a:endParaRPr/>
          </a:p>
        </p:txBody>
      </p:sp>
      <p:sp>
        <p:nvSpPr>
          <p:cNvPr id="227" name="Google Shape;227;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False-start Procedures</a:t>
            </a:r>
            <a:endParaRPr/>
          </a:p>
        </p:txBody>
      </p:sp>
      <p:sp>
        <p:nvSpPr>
          <p:cNvPr id="233" name="Google Shape;233;p15"/>
          <p:cNvSpPr txBox="1">
            <a:spLocks noGrp="1"/>
          </p:cNvSpPr>
          <p:nvPr>
            <p:ph type="body" idx="1"/>
          </p:nvPr>
        </p:nvSpPr>
        <p:spPr>
          <a:xfrm>
            <a:off x="656963" y="1985554"/>
            <a:ext cx="10869109" cy="3951811"/>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dirty="0"/>
              <a:t>False-start </a:t>
            </a:r>
            <a:endParaRPr dirty="0"/>
          </a:p>
          <a:p>
            <a:pPr marL="342900" lvl="0" indent="-342900" algn="l" rtl="0">
              <a:lnSpc>
                <a:spcPct val="120000"/>
              </a:lnSpc>
              <a:spcBef>
                <a:spcPts val="600"/>
              </a:spcBef>
              <a:spcAft>
                <a:spcPts val="0"/>
              </a:spcAft>
              <a:buClr>
                <a:srgbClr val="000000"/>
              </a:buClr>
              <a:buSzPts val="2000"/>
              <a:buChar char="-"/>
            </a:pPr>
            <a:r>
              <a:rPr lang="fr-CH" sz="2000" dirty="0" err="1"/>
              <a:t>Several</a:t>
            </a:r>
            <a:r>
              <a:rPr lang="fr-CH" sz="2000" dirty="0"/>
              <a:t> </a:t>
            </a:r>
            <a:r>
              <a:rPr lang="fr-CH" sz="2000" dirty="0" err="1"/>
              <a:t>horn</a:t>
            </a:r>
            <a:r>
              <a:rPr lang="fr-CH" sz="2000" dirty="0"/>
              <a:t> blasts</a:t>
            </a:r>
            <a:endParaRPr dirty="0"/>
          </a:p>
          <a:p>
            <a:pPr marL="363538" lvl="0" indent="-363538" algn="l" rtl="0">
              <a:lnSpc>
                <a:spcPct val="100000"/>
              </a:lnSpc>
              <a:spcBef>
                <a:spcPts val="900"/>
              </a:spcBef>
              <a:spcAft>
                <a:spcPts val="0"/>
              </a:spcAft>
              <a:buClr>
                <a:srgbClr val="000000"/>
              </a:buClr>
              <a:buSzPts val="2000"/>
              <a:buChar char="-"/>
            </a:pPr>
            <a:r>
              <a:rPr lang="fr-CH" sz="2000" dirty="0" err="1"/>
              <a:t>Everyone</a:t>
            </a:r>
            <a:r>
              <a:rPr lang="fr-CH" sz="2000" dirty="0"/>
              <a:t> </a:t>
            </a:r>
            <a:r>
              <a:rPr lang="fr-CH" sz="2000" dirty="0" err="1"/>
              <a:t>goes</a:t>
            </a:r>
            <a:r>
              <a:rPr lang="fr-CH" sz="2000" dirty="0"/>
              <a:t> back to </a:t>
            </a:r>
            <a:r>
              <a:rPr lang="fr-CH" sz="2000" dirty="0" err="1"/>
              <a:t>her</a:t>
            </a:r>
            <a:r>
              <a:rPr lang="fr-CH" sz="2000" dirty="0"/>
              <a:t>/</a:t>
            </a:r>
            <a:r>
              <a:rPr lang="fr-CH" sz="2000" dirty="0" err="1"/>
              <a:t>his</a:t>
            </a:r>
            <a:r>
              <a:rPr lang="fr-CH" sz="2000" dirty="0"/>
              <a:t> original start spot</a:t>
            </a:r>
          </a:p>
          <a:p>
            <a:pPr marL="363538" lvl="0" indent="-363538" algn="l" rtl="0">
              <a:lnSpc>
                <a:spcPct val="100000"/>
              </a:lnSpc>
              <a:spcBef>
                <a:spcPts val="900"/>
              </a:spcBef>
              <a:spcAft>
                <a:spcPts val="0"/>
              </a:spcAft>
              <a:buClr>
                <a:srgbClr val="000000"/>
              </a:buClr>
              <a:buSzPts val="2000"/>
              <a:buChar char="-"/>
            </a:pPr>
            <a:endParaRPr lang="fr-CH" sz="2000" dirty="0"/>
          </a:p>
          <a:p>
            <a:pPr marL="0" lvl="0" indent="0" algn="l" rtl="0">
              <a:lnSpc>
                <a:spcPct val="100000"/>
              </a:lnSpc>
              <a:spcBef>
                <a:spcPts val="900"/>
              </a:spcBef>
              <a:spcAft>
                <a:spcPts val="0"/>
              </a:spcAft>
              <a:buClr>
                <a:srgbClr val="000000"/>
              </a:buClr>
              <a:buSzPts val="2400"/>
              <a:buNone/>
            </a:pPr>
            <a:r>
              <a:rPr lang="en-US" sz="2000" b="1" dirty="0"/>
              <a:t>Valid start with early starters</a:t>
            </a:r>
            <a:endParaRPr lang="en-US" sz="2000" dirty="0"/>
          </a:p>
          <a:p>
            <a:pPr marL="363538" lvl="0" indent="-363538" algn="l" rtl="0">
              <a:lnSpc>
                <a:spcPct val="100000"/>
              </a:lnSpc>
              <a:spcBef>
                <a:spcPts val="900"/>
              </a:spcBef>
              <a:spcAft>
                <a:spcPts val="0"/>
              </a:spcAft>
              <a:buClr>
                <a:srgbClr val="000000"/>
              </a:buClr>
              <a:buSzPts val="2000"/>
              <a:buChar char="-"/>
            </a:pPr>
            <a:r>
              <a:rPr lang="en-US" sz="2000" dirty="0"/>
              <a:t>If a few athletes start before the horn and everyone else starts with the horn, the false starter(s) will receive a </a:t>
            </a:r>
            <a:r>
              <a:rPr lang="en-US" sz="2000" dirty="0">
                <a:solidFill>
                  <a:schemeClr val="accent2"/>
                </a:solidFill>
              </a:rPr>
              <a:t>15/10</a:t>
            </a:r>
            <a:r>
              <a:rPr lang="en-US" sz="2000" dirty="0"/>
              <a:t> second </a:t>
            </a:r>
            <a:r>
              <a:rPr lang="en-US" sz="2000" dirty="0">
                <a:solidFill>
                  <a:schemeClr val="accent2"/>
                </a:solidFill>
              </a:rPr>
              <a:t>{choose the correct} penalty in TA1.  </a:t>
            </a:r>
            <a:endParaRPr lang="en-US" sz="2000" dirty="0"/>
          </a:p>
          <a:p>
            <a:pPr marL="363538" lvl="0" indent="-363538" algn="l" rtl="0">
              <a:lnSpc>
                <a:spcPct val="100000"/>
              </a:lnSpc>
              <a:spcBef>
                <a:spcPts val="900"/>
              </a:spcBef>
              <a:spcAft>
                <a:spcPts val="0"/>
              </a:spcAft>
              <a:buClr>
                <a:srgbClr val="000000"/>
              </a:buClr>
              <a:buSzPts val="2000"/>
              <a:buChar char="-"/>
            </a:pPr>
            <a:r>
              <a:rPr lang="en-US" sz="2000" dirty="0"/>
              <a:t>During the time penalty, the athlete(s) may NOT touch any equipment.</a:t>
            </a:r>
          </a:p>
          <a:p>
            <a:pPr marL="363538" lvl="0" indent="-363538" algn="l" rtl="0">
              <a:lnSpc>
                <a:spcPct val="100000"/>
              </a:lnSpc>
              <a:spcBef>
                <a:spcPts val="900"/>
              </a:spcBef>
              <a:spcAft>
                <a:spcPts val="0"/>
              </a:spcAft>
              <a:buClr>
                <a:srgbClr val="000000"/>
              </a:buClr>
              <a:buSzPts val="2000"/>
              <a:buChar char="-"/>
            </a:pPr>
            <a:endParaRPr dirty="0"/>
          </a:p>
        </p:txBody>
      </p:sp>
      <p:sp>
        <p:nvSpPr>
          <p:cNvPr id="234" name="Google Shape;234;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18</a:t>
            </a:fld>
            <a:endParaRPr/>
          </a:p>
        </p:txBody>
      </p:sp>
      <p:sp>
        <p:nvSpPr>
          <p:cNvPr id="235" name="Google Shape;235;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241" name="Google Shape;241;p16"/>
          <p:cNvSpPr txBox="1">
            <a:spLocks noGrp="1"/>
          </p:cNvSpPr>
          <p:nvPr>
            <p:ph type="body" idx="1"/>
          </p:nvPr>
        </p:nvSpPr>
        <p:spPr>
          <a:xfrm>
            <a:off x="656963" y="1985554"/>
            <a:ext cx="10869000" cy="261606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fr-CH" b="1" dirty="0"/>
              <a:t>Run 1</a:t>
            </a:r>
            <a:r>
              <a:rPr lang="fr-CH" dirty="0"/>
              <a:t>		&lt;</a:t>
            </a:r>
            <a:r>
              <a:rPr lang="fr-CH" dirty="0" err="1"/>
              <a:t>number</a:t>
            </a:r>
            <a:r>
              <a:rPr lang="fr-CH" dirty="0"/>
              <a:t>&gt; lap(s) of &lt;</a:t>
            </a:r>
            <a:r>
              <a:rPr lang="fr-CH" dirty="0" err="1"/>
              <a:t>length</a:t>
            </a:r>
            <a:r>
              <a:rPr lang="fr-CH" dirty="0"/>
              <a:t> of one lap&gt;m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fr-CH" b="1" dirty="0"/>
              <a:t>Bike</a:t>
            </a:r>
            <a:r>
              <a:rPr lang="fr-CH" dirty="0"/>
              <a:t>		&lt;</a:t>
            </a:r>
            <a:r>
              <a:rPr lang="fr-CH" dirty="0" err="1"/>
              <a:t>number</a:t>
            </a:r>
            <a:r>
              <a:rPr lang="fr-CH" dirty="0"/>
              <a:t>&gt; laps of &lt;</a:t>
            </a:r>
            <a:r>
              <a:rPr lang="fr-CH" dirty="0" err="1"/>
              <a:t>length</a:t>
            </a:r>
            <a:r>
              <a:rPr lang="fr-CH" dirty="0"/>
              <a:t> of one lap&gt;km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fr-CH" b="1" dirty="0"/>
              <a:t>Run 2		</a:t>
            </a:r>
            <a:r>
              <a:rPr lang="fr-CH" dirty="0"/>
              <a:t>&lt;</a:t>
            </a:r>
            <a:r>
              <a:rPr lang="fr-CH" dirty="0" err="1"/>
              <a:t>number</a:t>
            </a:r>
            <a:r>
              <a:rPr lang="fr-CH" dirty="0"/>
              <a:t>&gt; laps of &lt;</a:t>
            </a:r>
            <a:r>
              <a:rPr lang="fr-CH" dirty="0" err="1"/>
              <a:t>length</a:t>
            </a:r>
            <a:r>
              <a:rPr lang="fr-CH" dirty="0"/>
              <a:t> of one lap&gt;km</a:t>
            </a:r>
            <a:endParaRPr dirty="0"/>
          </a:p>
        </p:txBody>
      </p:sp>
      <p:sp>
        <p:nvSpPr>
          <p:cNvPr id="242" name="Google Shape;242;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004204"/>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fr-CH">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sz="4000" b="1">
                <a:solidFill>
                  <a:schemeClr val="lt1"/>
                </a:solidFill>
              </a:rPr>
              <a:t>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H"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248" name="Google Shape;248;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20</a:t>
            </a:fld>
            <a:endParaRPr/>
          </a:p>
        </p:txBody>
      </p:sp>
      <p:sp>
        <p:nvSpPr>
          <p:cNvPr id="249" name="Google Shape;249;p17"/>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250" name="Google Shape;250;p17"/>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TV Show Animation/</a:t>
            </a:r>
            <a:r>
              <a:rPr lang="fr-CH" sz="1400" b="0" i="0" u="none" strike="noStrike" cap="none">
                <a:solidFill>
                  <a:srgbClr val="212121"/>
                </a:solidFill>
                <a:latin typeface="Trebuchet MS"/>
                <a:ea typeface="Trebuchet MS"/>
                <a:cs typeface="Trebuchet MS"/>
                <a:sym typeface="Trebuchet MS"/>
              </a:rPr>
              <a:t>map</a:t>
            </a:r>
            <a:r>
              <a:rPr lang="fr-CH" sz="1400" b="0" i="0" u="none" strike="noStrike" cap="none">
                <a:solidFill>
                  <a:srgbClr val="000000"/>
                </a:solidFill>
                <a:latin typeface="Trebuchet MS"/>
                <a:ea typeface="Trebuchet MS"/>
                <a:cs typeface="Trebuchet MS"/>
                <a:sym typeface="Trebuchet MS"/>
              </a:rPr>
              <a:t>, if applicable&gt;</a:t>
            </a:r>
            <a:endParaRPr/>
          </a:p>
        </p:txBody>
      </p:sp>
      <p:sp>
        <p:nvSpPr>
          <p:cNvPr id="251" name="Google Shape;251;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Run course 1</a:t>
            </a:r>
            <a:endParaRPr sz="2400">
              <a:solidFill>
                <a:schemeClr val="accent2"/>
              </a:solidFill>
              <a:latin typeface="Arial"/>
              <a:ea typeface="Arial"/>
              <a:cs typeface="Arial"/>
              <a:sym typeface="Arial"/>
            </a:endParaRPr>
          </a:p>
        </p:txBody>
      </p:sp>
      <p:sp>
        <p:nvSpPr>
          <p:cNvPr id="257" name="Google Shape;257;p18"/>
          <p:cNvSpPr txBox="1">
            <a:spLocks noGrp="1"/>
          </p:cNvSpPr>
          <p:nvPr>
            <p:ph type="body" idx="1"/>
          </p:nvPr>
        </p:nvSpPr>
        <p:spPr>
          <a:xfrm>
            <a:off x="656963" y="1985554"/>
            <a:ext cx="10869000" cy="35556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fr-CH" sz="2000"/>
              <a:t>Aid stations: </a:t>
            </a:r>
            <a:endParaRPr/>
          </a:p>
          <a:p>
            <a:pPr marL="820738" lvl="1" indent="-363538" algn="l" rtl="0">
              <a:lnSpc>
                <a:spcPct val="100000"/>
              </a:lnSpc>
              <a:spcBef>
                <a:spcPts val="900"/>
              </a:spcBef>
              <a:spcAft>
                <a:spcPts val="0"/>
              </a:spcAft>
              <a:buClr>
                <a:srgbClr val="000000"/>
              </a:buClr>
              <a:buSzPts val="2000"/>
              <a:buChar char="-"/>
            </a:pPr>
            <a:r>
              <a:rPr lang="fr-CH"/>
              <a:t>&lt;number&gt; per lap</a:t>
            </a:r>
            <a:endParaRPr/>
          </a:p>
          <a:p>
            <a:pPr marL="820738" lvl="1" indent="-363538" algn="l" rtl="0">
              <a:lnSpc>
                <a:spcPct val="100000"/>
              </a:lnSpc>
              <a:spcBef>
                <a:spcPts val="900"/>
              </a:spcBef>
              <a:spcAft>
                <a:spcPts val="0"/>
              </a:spcAft>
              <a:buClr>
                <a:srgbClr val="000000"/>
              </a:buClr>
              <a:buSzPts val="2000"/>
              <a:buChar char="-"/>
            </a:pPr>
            <a:r>
              <a:rPr lang="fr-CH"/>
              <a:t>For locations see the map</a:t>
            </a:r>
            <a:endParaRPr/>
          </a:p>
          <a:p>
            <a:pPr marL="820738" lvl="1" indent="-363538" algn="l" rtl="0">
              <a:lnSpc>
                <a:spcPct val="100000"/>
              </a:lnSpc>
              <a:spcBef>
                <a:spcPts val="900"/>
              </a:spcBef>
              <a:spcAft>
                <a:spcPts val="0"/>
              </a:spcAft>
              <a:buClr>
                <a:srgbClr val="000000"/>
              </a:buClr>
              <a:buSzPts val="2000"/>
              <a:buChar char="-"/>
            </a:pPr>
            <a:r>
              <a:rPr lang="fr-CH"/>
              <a:t>Sealed water and ice </a:t>
            </a:r>
            <a:r>
              <a:rPr lang="fr-CH">
                <a:solidFill>
                  <a:schemeClr val="accent2"/>
                </a:solidFill>
              </a:rPr>
              <a:t>{if applicable}</a:t>
            </a:r>
            <a:endParaRPr/>
          </a:p>
          <a:p>
            <a:pPr marL="820738" lvl="1" indent="-363538" algn="l" rtl="0">
              <a:lnSpc>
                <a:spcPct val="100000"/>
              </a:lnSpc>
              <a:spcBef>
                <a:spcPts val="900"/>
              </a:spcBef>
              <a:spcAft>
                <a:spcPts val="0"/>
              </a:spcAft>
              <a:buClr>
                <a:srgbClr val="000000"/>
              </a:buClr>
              <a:buSzPts val="2000"/>
              <a:buChar char="-"/>
            </a:pPr>
            <a:r>
              <a:rPr lang="fr-CH"/>
              <a:t>Discard plastic bottles within the littering zones. (20m before and 80m after Aid stations)</a:t>
            </a:r>
            <a:endParaRPr/>
          </a:p>
          <a:p>
            <a:pPr marL="363538" lvl="0" indent="-363538" algn="l" rtl="0">
              <a:lnSpc>
                <a:spcPct val="100000"/>
              </a:lnSpc>
              <a:spcBef>
                <a:spcPts val="900"/>
              </a:spcBef>
              <a:spcAft>
                <a:spcPts val="0"/>
              </a:spcAft>
              <a:buClr>
                <a:srgbClr val="000000"/>
              </a:buClr>
              <a:buSzPts val="2000"/>
              <a:buChar char="-"/>
            </a:pPr>
            <a:r>
              <a:rPr lang="fr-CH" sz="2000"/>
              <a:t>Athletes who missed or arrived late at the briefing </a:t>
            </a:r>
            <a:br>
              <a:rPr lang="fr-CH" sz="2000"/>
            </a:br>
            <a:r>
              <a:rPr lang="fr-CH" sz="2000"/>
              <a:t>(with informing the TD) will receive a Time Penalty during the </a:t>
            </a:r>
            <a:br>
              <a:rPr lang="fr-CH" sz="2000"/>
            </a:br>
            <a:r>
              <a:rPr lang="fr-CH" sz="2000"/>
              <a:t>1st run in the Penalty Box</a:t>
            </a:r>
            <a:endParaRPr/>
          </a:p>
        </p:txBody>
      </p:sp>
      <p:sp>
        <p:nvSpPr>
          <p:cNvPr id="258" name="Google Shape;258;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21</a:t>
            </a:fld>
            <a:endParaRPr/>
          </a:p>
        </p:txBody>
      </p:sp>
      <p:sp>
        <p:nvSpPr>
          <p:cNvPr id="259" name="Google Shape;259;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260" name="Google Shape;260;p18" descr="Signage Draft v1 (1)_Page_5.jpg"/>
          <p:cNvPicPr preferRelativeResize="0"/>
          <p:nvPr/>
        </p:nvPicPr>
        <p:blipFill rotWithShape="1">
          <a:blip r:embed="rId3">
            <a:alphaModFix/>
          </a:blip>
          <a:srcRect l="6161" t="4001" r="6162" b="55999"/>
          <a:stretch/>
        </p:blipFill>
        <p:spPr>
          <a:xfrm>
            <a:off x="9696450" y="4445114"/>
            <a:ext cx="1750145" cy="1129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Run course 1 map</a:t>
            </a:r>
            <a:endParaRPr sz="2400">
              <a:solidFill>
                <a:schemeClr val="accent2"/>
              </a:solidFill>
              <a:latin typeface="Arial"/>
              <a:ea typeface="Arial"/>
              <a:cs typeface="Arial"/>
              <a:sym typeface="Arial"/>
            </a:endParaRPr>
          </a:p>
        </p:txBody>
      </p:sp>
      <p:sp>
        <p:nvSpPr>
          <p:cNvPr id="266" name="Google Shape;266;p1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67" name="Google Shape;267;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22</a:t>
            </a:fld>
            <a:endParaRPr/>
          </a:p>
        </p:txBody>
      </p:sp>
      <p:sp>
        <p:nvSpPr>
          <p:cNvPr id="268" name="Google Shape;268;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69" name="Google Shape;269;p19"/>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lap counter) (clarify if the athletes will be passing through the TZ on every lap)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behavior</a:t>
            </a:r>
            <a:endParaRPr dirty="0"/>
          </a:p>
        </p:txBody>
      </p:sp>
      <p:sp>
        <p:nvSpPr>
          <p:cNvPr id="298" name="Google Shape;298;p20"/>
          <p:cNvSpPr txBox="1">
            <a:spLocks noGrp="1"/>
          </p:cNvSpPr>
          <p:nvPr>
            <p:ph type="body" idx="1"/>
          </p:nvPr>
        </p:nvSpPr>
        <p:spPr>
          <a:xfrm>
            <a:off x="656963" y="1985554"/>
            <a:ext cx="10869109" cy="3939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§6.1: </a:t>
            </a:r>
            <a:endParaRPr dirty="0"/>
          </a:p>
          <a:p>
            <a:pPr algn="l"/>
            <a:endParaRPr lang="fr-CH" sz="1800" b="0" i="0" u="none" strike="noStrike" baseline="0" dirty="0">
              <a:solidFill>
                <a:srgbClr val="000000"/>
              </a:solidFill>
              <a:latin typeface="Arial" panose="020B0604020202020204" pitchFamily="34" charset="0"/>
            </a:endParaRPr>
          </a:p>
          <a:p>
            <a:pPr marL="514350" indent="-514350">
              <a:lnSpc>
                <a:spcPct val="100000"/>
              </a:lnSpc>
              <a:spcBef>
                <a:spcPts val="900"/>
              </a:spcBef>
              <a:buSzPts val="2000"/>
              <a:buFont typeface="+mj-lt"/>
              <a:buAutoNum type="alphaLcPeriod" startAt="2"/>
            </a:pPr>
            <a:r>
              <a:rPr lang="en-US" sz="2000" dirty="0"/>
              <a:t>Where an athlete makes accidental contact during the run with another athlete, then immediately moves away and does not cause a fall the athlete will not incur a penalty. </a:t>
            </a:r>
          </a:p>
          <a:p>
            <a:pPr marL="514350" indent="-514350">
              <a:lnSpc>
                <a:spcPct val="100000"/>
              </a:lnSpc>
              <a:spcBef>
                <a:spcPts val="900"/>
              </a:spcBef>
              <a:buSzPts val="2000"/>
              <a:buFont typeface="+mj-lt"/>
              <a:buAutoNum type="alphaLcPeriod" startAt="2"/>
            </a:pPr>
            <a:r>
              <a:rPr lang="en-US" sz="2000" dirty="0"/>
              <a:t>Where an athlete makes contact with another athlete during the run, continues to impede the progress of the other athlete and does not move away, the athlete will incur a time penalty. </a:t>
            </a:r>
          </a:p>
          <a:p>
            <a:pPr marL="514350" indent="-514350">
              <a:lnSpc>
                <a:spcPct val="100000"/>
              </a:lnSpc>
              <a:spcBef>
                <a:spcPts val="900"/>
              </a:spcBef>
              <a:buSzPts val="2000"/>
              <a:buFont typeface="+mj-lt"/>
              <a:buAutoNum type="alphaLcPeriod" startAt="2"/>
            </a:pPr>
            <a:r>
              <a:rPr lang="en-US" sz="2000" dirty="0"/>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23</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242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a:t>
            </a:r>
            <a:endParaRPr sz="2400">
              <a:solidFill>
                <a:schemeClr val="accent2"/>
              </a:solidFill>
              <a:latin typeface="Arial"/>
              <a:ea typeface="Arial"/>
              <a:cs typeface="Arial"/>
              <a:sym typeface="Arial"/>
            </a:endParaRPr>
          </a:p>
        </p:txBody>
      </p:sp>
      <p:sp>
        <p:nvSpPr>
          <p:cNvPr id="275" name="Google Shape;275;p20"/>
          <p:cNvSpPr txBox="1">
            <a:spLocks noGrp="1"/>
          </p:cNvSpPr>
          <p:nvPr>
            <p:ph type="body" idx="1"/>
          </p:nvPr>
        </p:nvSpPr>
        <p:spPr>
          <a:xfrm>
            <a:off x="656963" y="1985554"/>
            <a:ext cx="10869109" cy="4362692"/>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a:t>
            </a:r>
            <a:r>
              <a:rPr lang="fr-CH" sz="2000" dirty="0" err="1"/>
              <a:t>Individual</a:t>
            </a:r>
            <a:r>
              <a:rPr lang="fr-CH" sz="2000" dirty="0"/>
              <a:t> Bike Racks – one </a:t>
            </a:r>
            <a:r>
              <a:rPr lang="fr-CH" sz="2000" dirty="0" err="1"/>
              <a:t>row</a:t>
            </a:r>
            <a:r>
              <a:rPr lang="fr-CH" sz="2000" dirty="0"/>
              <a:t> / </a:t>
            </a:r>
            <a:r>
              <a:rPr lang="fr-CH" sz="2000" dirty="0" err="1"/>
              <a:t>two</a:t>
            </a:r>
            <a:r>
              <a:rPr lang="fr-CH" sz="2000" dirty="0"/>
              <a:t> </a:t>
            </a:r>
            <a:r>
              <a:rPr lang="fr-CH" sz="2000" dirty="0" err="1"/>
              <a:t>rows</a:t>
            </a:r>
            <a:r>
              <a:rPr lang="fr-CH" sz="2000" dirty="0"/>
              <a:t> </a:t>
            </a:r>
            <a:r>
              <a:rPr lang="fr-CH" sz="2000" dirty="0">
                <a:solidFill>
                  <a:schemeClr val="accent2"/>
                </a:solidFill>
              </a:rPr>
              <a:t>{</a:t>
            </a:r>
            <a:r>
              <a:rPr lang="fr-CH" sz="2000" dirty="0" err="1">
                <a:solidFill>
                  <a:schemeClr val="accent2"/>
                </a:solidFill>
              </a:rPr>
              <a:t>choose</a:t>
            </a:r>
            <a:r>
              <a:rPr lang="fr-CH" sz="2000" dirty="0">
                <a:solidFill>
                  <a:schemeClr val="accent2"/>
                </a:solidFill>
              </a:rPr>
              <a:t> the correct}</a:t>
            </a:r>
            <a:endParaRPr dirty="0"/>
          </a:p>
          <a:p>
            <a:pPr marL="363538" lvl="0" indent="-363538" algn="l" rtl="0">
              <a:lnSpc>
                <a:spcPct val="100000"/>
              </a:lnSpc>
              <a:spcBef>
                <a:spcPts val="900"/>
              </a:spcBef>
              <a:spcAft>
                <a:spcPts val="0"/>
              </a:spcAft>
              <a:buClr>
                <a:srgbClr val="000000"/>
              </a:buClr>
              <a:buSzPts val="2000"/>
              <a:buChar char="-"/>
            </a:pPr>
            <a:r>
              <a:rPr lang="fr-CH" sz="2000" dirty="0"/>
              <a:t>Running </a:t>
            </a:r>
            <a:r>
              <a:rPr lang="fr-CH" sz="2000" dirty="0" err="1"/>
              <a:t>shoes</a:t>
            </a:r>
            <a:r>
              <a:rPr lang="fr-CH" sz="2000" dirty="0"/>
              <a:t> in front of the box, </a:t>
            </a:r>
            <a:r>
              <a:rPr lang="fr-CH" sz="2000" dirty="0" err="1"/>
              <a:t>helmet</a:t>
            </a:r>
            <a:r>
              <a:rPr lang="fr-CH" sz="2000" dirty="0"/>
              <a:t> on the bike – </a:t>
            </a:r>
            <a:r>
              <a:rPr lang="fr-CH" sz="2000" dirty="0" err="1"/>
              <a:t>only</a:t>
            </a:r>
            <a:r>
              <a:rPr lang="fr-CH" sz="2000" dirty="0"/>
              <a:t> one pair of </a:t>
            </a:r>
            <a:r>
              <a:rPr lang="fr-CH" sz="2000" dirty="0" err="1"/>
              <a:t>shoes</a:t>
            </a:r>
            <a:r>
              <a:rPr lang="fr-CH" sz="2000" dirty="0"/>
              <a:t> can </a:t>
            </a:r>
            <a:r>
              <a:rPr lang="fr-CH" sz="2000" dirty="0" err="1"/>
              <a:t>be</a:t>
            </a:r>
            <a:r>
              <a:rPr lang="fr-CH" sz="2000" dirty="0"/>
              <a:t> in front of the box.</a:t>
            </a:r>
          </a:p>
          <a:p>
            <a:pPr marL="363538" indent="-363538">
              <a:lnSpc>
                <a:spcPct val="100000"/>
              </a:lnSpc>
              <a:spcBef>
                <a:spcPts val="600"/>
              </a:spcBef>
              <a:buSzPts val="2000"/>
            </a:pP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indent="-363538">
              <a:lnSpc>
                <a:spcPct val="100000"/>
              </a:lnSpc>
              <a:spcBef>
                <a:spcPts val="600"/>
              </a:spcBef>
              <a:buSzPts val="2000"/>
            </a:pPr>
            <a:r>
              <a:rPr lang="en-US" sz="2000" dirty="0"/>
              <a:t>Used equipment in the bin. If using one pair of shoes for both run, they can stay outside the box at T1. If using two pairs, the one used for Run 1 must be placed in the box at T1</a:t>
            </a:r>
          </a:p>
          <a:p>
            <a:pPr marL="363538" indent="-363538">
              <a:lnSpc>
                <a:spcPct val="100000"/>
              </a:lnSpc>
              <a:spcBef>
                <a:spcPts val="600"/>
              </a:spcBef>
              <a:buSzPts val="2000"/>
            </a:pPr>
            <a:r>
              <a:rPr lang="en-US" sz="2000" dirty="0">
                <a:solidFill>
                  <a:schemeClr val="tx1"/>
                </a:solidFill>
              </a:rPr>
              <a:t>By the end of the last transition, ALL equipment (</a:t>
            </a:r>
            <a:r>
              <a:rPr lang="en-US" sz="2000" b="1" dirty="0">
                <a:solidFill>
                  <a:schemeClr val="tx1"/>
                </a:solidFill>
              </a:rPr>
              <a:t>used + unused</a:t>
            </a:r>
            <a:r>
              <a:rPr lang="en-US" sz="2000" dirty="0">
                <a:solidFill>
                  <a:schemeClr val="tx1"/>
                </a:solidFill>
              </a:rPr>
              <a:t>) must be deposited in the corresponding bin.</a:t>
            </a:r>
          </a:p>
          <a:p>
            <a:pPr marL="363538" lvl="0" indent="-363538" algn="l" rtl="0">
              <a:lnSpc>
                <a:spcPct val="100000"/>
              </a:lnSpc>
              <a:spcBef>
                <a:spcPts val="900"/>
              </a:spcBef>
              <a:spcAft>
                <a:spcPts val="0"/>
              </a:spcAft>
              <a:buClr>
                <a:srgbClr val="000000"/>
              </a:buClr>
              <a:buSzPts val="2000"/>
              <a:buChar char="-"/>
            </a:pPr>
            <a:r>
              <a:rPr lang="fr-CH" sz="2000" dirty="0" err="1"/>
              <a:t>Bags</a:t>
            </a:r>
            <a:r>
              <a:rPr lang="fr-CH" sz="2000" dirty="0"/>
              <a:t> to the </a:t>
            </a:r>
            <a:r>
              <a:rPr lang="fr-CH" sz="2000" dirty="0" err="1"/>
              <a:t>Athletes</a:t>
            </a:r>
            <a:r>
              <a:rPr lang="fr-CH" sz="2000" dirty="0"/>
              <a:t> Lounge</a:t>
            </a:r>
            <a:endParaRPr dirty="0"/>
          </a:p>
          <a:p>
            <a:pPr marL="363538" lvl="0" indent="-363538" algn="l" rtl="0">
              <a:lnSpc>
                <a:spcPct val="100000"/>
              </a:lnSpc>
              <a:spcBef>
                <a:spcPts val="900"/>
              </a:spcBef>
              <a:spcAft>
                <a:spcPts val="0"/>
              </a:spcAft>
              <a:buClr>
                <a:srgbClr val="000000"/>
              </a:buClr>
              <a:buSzPts val="2000"/>
              <a:buChar char="-"/>
            </a:pPr>
            <a:r>
              <a:rPr lang="fr-CH" sz="2000" dirty="0"/>
              <a:t>Mount line at the end of the TA (</a:t>
            </a:r>
            <a:r>
              <a:rPr lang="fr-CH" sz="2000" b="1" dirty="0">
                <a:solidFill>
                  <a:schemeClr val="accent4"/>
                </a:solidFill>
              </a:rPr>
              <a:t>green</a:t>
            </a:r>
            <a:r>
              <a:rPr lang="fr-CH" sz="2000" dirty="0"/>
              <a:t>) / </a:t>
            </a:r>
            <a:r>
              <a:rPr lang="fr-CH" sz="2000" dirty="0" err="1"/>
              <a:t>Dismount</a:t>
            </a:r>
            <a:r>
              <a:rPr lang="fr-CH" sz="2000" dirty="0"/>
              <a:t> at entry of the TA (</a:t>
            </a:r>
            <a:r>
              <a:rPr lang="fr-CH" sz="2000" b="1" dirty="0" err="1">
                <a:solidFill>
                  <a:srgbClr val="FF0000"/>
                </a:solidFill>
              </a:rPr>
              <a:t>red</a:t>
            </a:r>
            <a:r>
              <a:rPr lang="fr-CH" sz="2000" dirty="0"/>
              <a:t>) </a:t>
            </a:r>
            <a:r>
              <a:rPr lang="fr-CH" sz="2000" dirty="0">
                <a:solidFill>
                  <a:schemeClr val="accent2"/>
                </a:solidFill>
              </a:rPr>
              <a:t>{show location}</a:t>
            </a:r>
            <a:endParaRPr dirty="0">
              <a:solidFill>
                <a:schemeClr val="accent2"/>
              </a:solidFill>
            </a:endParaRPr>
          </a:p>
        </p:txBody>
      </p:sp>
      <p:sp>
        <p:nvSpPr>
          <p:cNvPr id="276" name="Google Shape;276;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24</a:t>
            </a:fld>
            <a:endParaRPr/>
          </a:p>
        </p:txBody>
      </p:sp>
      <p:sp>
        <p:nvSpPr>
          <p:cNvPr id="277" name="Google Shape;277;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Post Transition Area </a:t>
            </a:r>
            <a:r>
              <a:rPr lang="fr-CH" sz="3200" dirty="0">
                <a:solidFill>
                  <a:schemeClr val="accent2"/>
                </a:solidFill>
              </a:rPr>
              <a:t>{Para </a:t>
            </a:r>
            <a:r>
              <a:rPr lang="fr-CH" sz="3200" dirty="0" err="1">
                <a:solidFill>
                  <a:schemeClr val="accent2"/>
                </a:solidFill>
              </a:rPr>
              <a:t>only</a:t>
            </a:r>
            <a:r>
              <a:rPr lang="fr-CH" sz="3200" dirty="0">
                <a:solidFill>
                  <a:schemeClr val="accent2"/>
                </a:solidFill>
              </a:rPr>
              <a:t>}</a:t>
            </a:r>
            <a:r>
              <a:rPr lang="fr-CH" sz="3200" dirty="0"/>
              <a:t> </a:t>
            </a:r>
            <a:endParaRPr sz="2400" dirty="0">
              <a:solidFill>
                <a:schemeClr val="accent2"/>
              </a:solidFill>
              <a:latin typeface="Arial"/>
              <a:ea typeface="Arial"/>
              <a:cs typeface="Arial"/>
              <a:sym typeface="Arial"/>
            </a:endParaRPr>
          </a:p>
        </p:txBody>
      </p:sp>
      <p:sp>
        <p:nvSpPr>
          <p:cNvPr id="408" name="Google Shape;408;p36"/>
          <p:cNvSpPr txBox="1">
            <a:spLocks noGrp="1"/>
          </p:cNvSpPr>
          <p:nvPr>
            <p:ph type="body" idx="1"/>
          </p:nvPr>
        </p:nvSpPr>
        <p:spPr>
          <a:xfrm>
            <a:off x="656963" y="1985554"/>
            <a:ext cx="10869109" cy="2722243"/>
          </a:xfrm>
          <a:prstGeom prst="rect">
            <a:avLst/>
          </a:prstGeom>
          <a:noFill/>
          <a:ln>
            <a:noFill/>
          </a:ln>
        </p:spPr>
        <p:txBody>
          <a:bodyPr spcFirstLastPara="1" wrap="square" lIns="91425" tIns="45700" rIns="91425" bIns="45700" anchor="t" anchorCtr="0">
            <a:spAutoFit/>
          </a:bodyPr>
          <a:lstStyle/>
          <a:p>
            <a:pPr marL="363538" indent="-363538">
              <a:lnSpc>
                <a:spcPct val="110000"/>
              </a:lnSpc>
              <a:spcBef>
                <a:spcPts val="1500"/>
              </a:spcBef>
            </a:pPr>
            <a:r>
              <a:rPr lang="en-US" dirty="0"/>
              <a:t>A post-transition area after the first transition spot and before the mount line will be provided to drop off prosthetic legs used for athletes who do not wish to hop a long distance in transition. That equipment would move back to the athletes' space in the transition zone by a technical official or an authorized person by the TD to perform this action. That equipment must be clearly identified with the athletes' race number. </a:t>
            </a:r>
          </a:p>
        </p:txBody>
      </p:sp>
      <p:sp>
        <p:nvSpPr>
          <p:cNvPr id="409" name="Google Shape;409;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25</a:t>
            </a:fld>
            <a:endParaRPr/>
          </a:p>
        </p:txBody>
      </p:sp>
      <p:sp>
        <p:nvSpPr>
          <p:cNvPr id="410" name="Google Shape;410;p3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472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283" name="Google Shape;283;p2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84" name="Google Shape;284;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26</a:t>
            </a:fld>
            <a:endParaRPr/>
          </a:p>
        </p:txBody>
      </p:sp>
      <p:sp>
        <p:nvSpPr>
          <p:cNvPr id="285" name="Google Shape;285;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86" name="Google Shape;286;p2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CH" sz="1400" b="0" i="0" u="none" strike="noStrike" cap="none">
                <a:solidFill>
                  <a:schemeClr val="dk1"/>
                </a:solidFill>
                <a:latin typeface="Trebuchet MS"/>
                <a:ea typeface="Trebuchet MS"/>
                <a:cs typeface="Trebuchet MS"/>
                <a:sym typeface="Trebuchet MS"/>
              </a:rPr>
              <a:t>&lt;Insert Run Exit to TZ Map&gt;</a:t>
            </a:r>
            <a:endParaRPr sz="1400" b="0" i="0" u="none" strike="noStrike" cap="none">
              <a:solidFill>
                <a:schemeClr val="dk1"/>
              </a:solidFill>
              <a:latin typeface="Trebuchet MS"/>
              <a:ea typeface="Trebuchet MS"/>
              <a:cs typeface="Trebuchet MS"/>
              <a:sym typeface="Trebuchet MS"/>
            </a:endParaRPr>
          </a:p>
        </p:txBody>
      </p:sp>
      <p:sp>
        <p:nvSpPr>
          <p:cNvPr id="287" name="Google Shape;287;p21"/>
          <p:cNvSpPr txBox="1"/>
          <p:nvPr/>
        </p:nvSpPr>
        <p:spPr>
          <a:xfrm>
            <a:off x="2866764" y="4872445"/>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{if the flow for Transition 2 is different, place another slide showing the flows before the </a:t>
            </a:r>
            <a:r>
              <a:rPr lang="fr-CH">
                <a:solidFill>
                  <a:schemeClr val="accent2"/>
                </a:solidFill>
              </a:rPr>
              <a:t>Run 2</a:t>
            </a:r>
            <a:r>
              <a:rPr lang="fr-CH" sz="1400" b="0" i="0" u="none" strike="noStrike" cap="none">
                <a:solidFill>
                  <a:schemeClr val="accent2"/>
                </a:solidFill>
                <a:latin typeface="Arial"/>
                <a:ea typeface="Arial"/>
                <a:cs typeface="Arial"/>
                <a:sym typeface="Arial"/>
              </a:rPr>
              <a:t> slides}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293" name="Google Shape;293;p22"/>
          <p:cNvSpPr txBox="1">
            <a:spLocks noGrp="1"/>
          </p:cNvSpPr>
          <p:nvPr>
            <p:ph type="body" idx="1"/>
          </p:nvPr>
        </p:nvSpPr>
        <p:spPr>
          <a:xfrm>
            <a:off x="656963" y="1375954"/>
            <a:ext cx="10869000" cy="46320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Hilly</a:t>
            </a:r>
            <a:r>
              <a:rPr lang="fr-CH" sz="2000" dirty="0"/>
              <a:t> / flat and </a:t>
            </a:r>
            <a:r>
              <a:rPr lang="fr-CH" sz="2000" dirty="0" err="1"/>
              <a:t>technical</a:t>
            </a:r>
            <a:r>
              <a:rPr lang="fr-CH" sz="2000" dirty="0"/>
              <a:t> / not </a:t>
            </a:r>
            <a:r>
              <a:rPr lang="fr-CH" sz="2000" dirty="0" err="1"/>
              <a:t>technical</a:t>
            </a:r>
            <a:r>
              <a:rPr lang="fr-CH" sz="2000" dirty="0"/>
              <a:t> </a:t>
            </a:r>
            <a:r>
              <a:rPr lang="fr-CH" sz="2000" dirty="0">
                <a:solidFill>
                  <a:schemeClr val="accent2"/>
                </a:solidFill>
              </a:rPr>
              <a:t>{</a:t>
            </a:r>
            <a:r>
              <a:rPr lang="fr-CH" sz="2000" dirty="0" err="1">
                <a:solidFill>
                  <a:schemeClr val="accent2"/>
                </a:solidFill>
              </a:rPr>
              <a:t>choose</a:t>
            </a:r>
            <a:r>
              <a:rPr lang="fr-CH" sz="2000" dirty="0">
                <a:solidFill>
                  <a:schemeClr val="accent2"/>
                </a:solidFill>
              </a:rPr>
              <a:t> the correct}</a:t>
            </a:r>
            <a:endParaRPr dirty="0"/>
          </a:p>
          <a:p>
            <a:pPr marL="363538" lvl="0" indent="-363538" algn="l" rtl="0">
              <a:lnSpc>
                <a:spcPct val="100000"/>
              </a:lnSpc>
              <a:spcBef>
                <a:spcPts val="900"/>
              </a:spcBef>
              <a:spcAft>
                <a:spcPts val="0"/>
              </a:spcAft>
              <a:buClr>
                <a:srgbClr val="000000"/>
              </a:buClr>
              <a:buSzPts val="2000"/>
              <a:buChar char="-"/>
            </a:pPr>
            <a:r>
              <a:rPr lang="fr-CH" sz="2000" dirty="0"/>
              <a:t>2 Wheel Stations</a:t>
            </a:r>
            <a:endParaRPr dirty="0"/>
          </a:p>
          <a:p>
            <a:pPr marL="820738" lvl="1" indent="-363538" algn="l" rtl="0">
              <a:lnSpc>
                <a:spcPct val="100000"/>
              </a:lnSpc>
              <a:spcBef>
                <a:spcPts val="900"/>
              </a:spcBef>
              <a:spcAft>
                <a:spcPts val="0"/>
              </a:spcAft>
              <a:buClr>
                <a:srgbClr val="000000"/>
              </a:buClr>
              <a:buSzPts val="2000"/>
              <a:buChar char="-"/>
            </a:pPr>
            <a:r>
              <a:rPr lang="fr-CH" dirty="0"/>
              <a:t>1 Neutral </a:t>
            </a:r>
            <a:r>
              <a:rPr lang="fr-CH" dirty="0" err="1"/>
              <a:t>wheel</a:t>
            </a:r>
            <a:r>
              <a:rPr lang="fr-CH" dirty="0"/>
              <a:t> station </a:t>
            </a:r>
            <a:r>
              <a:rPr lang="fr-CH" dirty="0">
                <a:solidFill>
                  <a:schemeClr val="accent2"/>
                </a:solidFill>
              </a:rPr>
              <a:t>{comment to </a:t>
            </a:r>
            <a:r>
              <a:rPr lang="fr-CH" dirty="0" err="1">
                <a:solidFill>
                  <a:schemeClr val="accent2"/>
                </a:solidFill>
              </a:rPr>
              <a:t>be</a:t>
            </a:r>
            <a:r>
              <a:rPr lang="fr-CH" dirty="0">
                <a:solidFill>
                  <a:schemeClr val="accent2"/>
                </a:solidFill>
              </a:rPr>
              <a:t> </a:t>
            </a:r>
            <a:r>
              <a:rPr lang="fr-CH" dirty="0" err="1">
                <a:solidFill>
                  <a:schemeClr val="accent2"/>
                </a:solidFill>
              </a:rPr>
              <a:t>deleted</a:t>
            </a:r>
            <a:r>
              <a:rPr lang="fr-CH" dirty="0">
                <a:solidFill>
                  <a:schemeClr val="accent2"/>
                </a:solidFill>
              </a:rPr>
              <a:t>: </a:t>
            </a:r>
            <a:r>
              <a:rPr lang="fr-CH" dirty="0" err="1">
                <a:solidFill>
                  <a:schemeClr val="accent2"/>
                </a:solidFill>
              </a:rPr>
              <a:t>list</a:t>
            </a:r>
            <a:r>
              <a:rPr lang="fr-CH" dirty="0">
                <a:solidFill>
                  <a:schemeClr val="accent2"/>
                </a:solidFill>
              </a:rPr>
              <a:t> the type of the </a:t>
            </a:r>
            <a:r>
              <a:rPr lang="fr-CH" dirty="0" err="1">
                <a:solidFill>
                  <a:schemeClr val="accent2"/>
                </a:solidFill>
              </a:rPr>
              <a:t>provided</a:t>
            </a:r>
            <a:r>
              <a:rPr lang="fr-CH" dirty="0">
                <a:solidFill>
                  <a:schemeClr val="accent2"/>
                </a:solidFill>
              </a:rPr>
              <a:t> </a:t>
            </a:r>
            <a:r>
              <a:rPr lang="fr-CH" dirty="0" err="1">
                <a:solidFill>
                  <a:schemeClr val="accent2"/>
                </a:solidFill>
              </a:rPr>
              <a:t>wheels</a:t>
            </a:r>
            <a:r>
              <a:rPr lang="fr-CH" dirty="0">
                <a:solidFill>
                  <a:schemeClr val="accent2"/>
                </a:solidFill>
              </a:rPr>
              <a:t>}</a:t>
            </a:r>
            <a:endParaRPr dirty="0"/>
          </a:p>
          <a:p>
            <a:pPr marL="820738" lvl="1" indent="-363538" algn="l" rtl="0">
              <a:lnSpc>
                <a:spcPct val="100000"/>
              </a:lnSpc>
              <a:spcBef>
                <a:spcPts val="900"/>
              </a:spcBef>
              <a:spcAft>
                <a:spcPts val="0"/>
              </a:spcAft>
              <a:buClr>
                <a:srgbClr val="000000"/>
              </a:buClr>
              <a:buSzPts val="2000"/>
              <a:buChar char="-"/>
            </a:pPr>
            <a:r>
              <a:rPr lang="fr-CH" dirty="0"/>
              <a:t>1 Team </a:t>
            </a:r>
            <a:r>
              <a:rPr lang="fr-CH" dirty="0" err="1"/>
              <a:t>wheel</a:t>
            </a:r>
            <a:r>
              <a:rPr lang="fr-CH" dirty="0"/>
              <a:t> station</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363538" indent="-363538">
              <a:lnSpc>
                <a:spcPct val="100000"/>
              </a:lnSpc>
              <a:spcBef>
                <a:spcPts val="900"/>
              </a:spcBef>
              <a:buSzPts val="2000"/>
            </a:pPr>
            <a:r>
              <a:rPr lang="fr-CH" sz="2000" dirty="0" err="1"/>
              <a:t>Littering</a:t>
            </a:r>
            <a:r>
              <a:rPr lang="fr-CH" sz="2000" dirty="0"/>
              <a:t> Zones - </a:t>
            </a:r>
            <a:r>
              <a:rPr lang="fr-CH" sz="2000" dirty="0">
                <a:solidFill>
                  <a:schemeClr val="accent2"/>
                </a:solidFill>
              </a:rPr>
              <a:t>&lt;locations&gt;</a:t>
            </a:r>
            <a:endParaRPr sz="2000" dirty="0">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fr-CH" sz="2000" dirty="0"/>
              <a:t>Lap Counter: at the &lt;location of the Lap </a:t>
            </a:r>
            <a:r>
              <a:rPr lang="fr-CH" sz="2000" dirty="0" err="1"/>
              <a:t>counter</a:t>
            </a:r>
            <a:r>
              <a:rPr lang="fr-CH" sz="2000" dirty="0"/>
              <a:t>&gt;</a:t>
            </a:r>
            <a:endParaRPr dirty="0"/>
          </a:p>
          <a:p>
            <a:pPr marL="363538" lvl="0" indent="-363538" algn="l" rtl="0">
              <a:lnSpc>
                <a:spcPct val="100000"/>
              </a:lnSpc>
              <a:spcBef>
                <a:spcPts val="900"/>
              </a:spcBef>
              <a:spcAft>
                <a:spcPts val="0"/>
              </a:spcAft>
              <a:buClr>
                <a:srgbClr val="000000"/>
              </a:buClr>
              <a:buSzPts val="2000"/>
              <a:buChar char="-"/>
            </a:pPr>
            <a:r>
              <a:rPr lang="fr-CH" sz="2000" dirty="0" err="1"/>
              <a:t>Lapped</a:t>
            </a:r>
            <a:r>
              <a:rPr lang="fr-CH" sz="2000" dirty="0"/>
              <a:t> </a:t>
            </a:r>
            <a:r>
              <a:rPr lang="fr-CH" sz="2000" dirty="0" err="1"/>
              <a:t>athletes</a:t>
            </a:r>
            <a:r>
              <a:rPr lang="fr-CH" sz="2000" dirty="0"/>
              <a:t> are out of the race</a:t>
            </a:r>
            <a:endParaRPr dirty="0"/>
          </a:p>
          <a:p>
            <a:pPr marL="363538" lvl="0" indent="-363538" algn="l" rtl="0">
              <a:lnSpc>
                <a:spcPct val="100000"/>
              </a:lnSpc>
              <a:spcBef>
                <a:spcPts val="900"/>
              </a:spcBef>
              <a:spcAft>
                <a:spcPts val="0"/>
              </a:spcAft>
              <a:buClr>
                <a:srgbClr val="000000"/>
              </a:buClr>
              <a:buSzPts val="2000"/>
              <a:buChar char="-"/>
            </a:pPr>
            <a:r>
              <a:rPr lang="fr-CH" sz="2000" dirty="0"/>
              <a:t>First </a:t>
            </a:r>
            <a:r>
              <a:rPr lang="fr-CH" sz="2000" dirty="0" err="1"/>
              <a:t>runner</a:t>
            </a:r>
            <a:r>
              <a:rPr lang="fr-CH" sz="2000" dirty="0"/>
              <a:t> – last </a:t>
            </a:r>
            <a:r>
              <a:rPr lang="fr-CH" sz="2000" dirty="0" err="1"/>
              <a:t>biker</a:t>
            </a:r>
            <a:r>
              <a:rPr lang="fr-CH" sz="2000" dirty="0"/>
              <a:t> scenario </a:t>
            </a:r>
            <a:r>
              <a:rPr lang="fr-CH" sz="2000" dirty="0">
                <a:solidFill>
                  <a:schemeClr val="accent2"/>
                </a:solidFill>
              </a:rPr>
              <a:t>{if applicable}</a:t>
            </a:r>
            <a:endParaRPr dirty="0"/>
          </a:p>
          <a:p>
            <a:pPr marL="363538" lvl="0" indent="-363538" algn="l" rtl="0">
              <a:lnSpc>
                <a:spcPct val="100000"/>
              </a:lnSpc>
              <a:spcBef>
                <a:spcPts val="900"/>
              </a:spcBef>
              <a:spcAft>
                <a:spcPts val="0"/>
              </a:spcAft>
              <a:buClr>
                <a:srgbClr val="112E68"/>
              </a:buClr>
              <a:buSzPts val="2000"/>
              <a:buChar char="-"/>
            </a:pPr>
            <a:r>
              <a:rPr lang="fr-CH" sz="2000" dirty="0" err="1">
                <a:solidFill>
                  <a:srgbClr val="112E68"/>
                </a:solidFill>
              </a:rPr>
              <a:t>Different</a:t>
            </a:r>
            <a:r>
              <a:rPr lang="fr-CH" sz="2000" dirty="0">
                <a:solidFill>
                  <a:srgbClr val="112E68"/>
                </a:solidFill>
              </a:rPr>
              <a:t> </a:t>
            </a:r>
            <a:r>
              <a:rPr lang="fr-CH" sz="2000" dirty="0" err="1">
                <a:solidFill>
                  <a:srgbClr val="112E68"/>
                </a:solidFill>
              </a:rPr>
              <a:t>gender</a:t>
            </a:r>
            <a:r>
              <a:rPr lang="fr-CH" sz="2000" dirty="0">
                <a:solidFill>
                  <a:srgbClr val="112E68"/>
                </a:solidFill>
              </a:rPr>
              <a:t> </a:t>
            </a:r>
            <a:r>
              <a:rPr lang="fr-CH" sz="2000" dirty="0" err="1">
                <a:solidFill>
                  <a:srgbClr val="112E68"/>
                </a:solidFill>
              </a:rPr>
              <a:t>athletes</a:t>
            </a:r>
            <a:r>
              <a:rPr lang="fr-CH" sz="2000" dirty="0">
                <a:solidFill>
                  <a:srgbClr val="112E68"/>
                </a:solidFill>
              </a:rPr>
              <a:t> </a:t>
            </a:r>
            <a:r>
              <a:rPr lang="fr-CH" sz="2000" dirty="0" err="1">
                <a:solidFill>
                  <a:srgbClr val="112E68"/>
                </a:solidFill>
              </a:rPr>
              <a:t>cannot</a:t>
            </a:r>
            <a:r>
              <a:rPr lang="fr-CH" sz="2000" dirty="0">
                <a:solidFill>
                  <a:srgbClr val="112E68"/>
                </a:solidFill>
              </a:rPr>
              <a:t> draft </a:t>
            </a:r>
            <a:r>
              <a:rPr lang="fr-CH" sz="2000" dirty="0" err="1">
                <a:solidFill>
                  <a:srgbClr val="112E68"/>
                </a:solidFill>
              </a:rPr>
              <a:t>each</a:t>
            </a:r>
            <a:r>
              <a:rPr lang="fr-CH" sz="2000" dirty="0">
                <a:solidFill>
                  <a:srgbClr val="112E68"/>
                </a:solidFill>
              </a:rPr>
              <a:t> </a:t>
            </a:r>
            <a:r>
              <a:rPr lang="fr-CH" sz="2000" dirty="0" err="1">
                <a:solidFill>
                  <a:srgbClr val="112E68"/>
                </a:solidFill>
              </a:rPr>
              <a:t>other</a:t>
            </a:r>
            <a:r>
              <a:rPr lang="fr-CH" sz="2000" dirty="0">
                <a:solidFill>
                  <a:srgbClr val="112E68"/>
                </a:solidFill>
              </a:rPr>
              <a:t> </a:t>
            </a:r>
            <a:r>
              <a:rPr lang="fr-CH" sz="2000" dirty="0">
                <a:solidFill>
                  <a:schemeClr val="accent2"/>
                </a:solidFill>
              </a:rPr>
              <a:t>{if applicable}</a:t>
            </a:r>
            <a:endParaRPr sz="2000" dirty="0">
              <a:solidFill>
                <a:schemeClr val="accent2"/>
              </a:solidFill>
            </a:endParaRPr>
          </a:p>
        </p:txBody>
      </p:sp>
      <p:sp>
        <p:nvSpPr>
          <p:cNvPr id="294" name="Google Shape;294;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27</a:t>
            </a:fld>
            <a:endParaRPr/>
          </a:p>
        </p:txBody>
      </p:sp>
      <p:sp>
        <p:nvSpPr>
          <p:cNvPr id="295" name="Google Shape;295;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2" name="Google Shape;360;p30" descr="Signage Draft v1 (1)_Page_5.jpg">
            <a:extLst>
              <a:ext uri="{FF2B5EF4-FFF2-40B4-BE49-F238E27FC236}">
                <a16:creationId xmlns:a16="http://schemas.microsoft.com/office/drawing/2014/main" id="{273543AE-8672-1F5A-0BE8-65E554DA8DD0}"/>
              </a:ext>
            </a:extLst>
          </p:cNvPr>
          <p:cNvPicPr preferRelativeResize="0"/>
          <p:nvPr/>
        </p:nvPicPr>
        <p:blipFill rotWithShape="1">
          <a:blip r:embed="rId3">
            <a:alphaModFix/>
          </a:blip>
          <a:srcRect l="6160" t="4001" r="6160" b="55999"/>
          <a:stretch/>
        </p:blipFill>
        <p:spPr>
          <a:xfrm>
            <a:off x="9956903" y="3339193"/>
            <a:ext cx="1903083" cy="12276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851-2577-D9E7-FDF5-9CC3E22473C3}"/>
              </a:ext>
            </a:extLst>
          </p:cNvPr>
          <p:cNvSpPr>
            <a:spLocks noGrp="1"/>
          </p:cNvSpPr>
          <p:nvPr>
            <p:ph type="title"/>
          </p:nvPr>
        </p:nvSpPr>
        <p:spPr/>
        <p:txBody>
          <a:bodyPr/>
          <a:lstStyle/>
          <a:p>
            <a:r>
              <a:rPr lang="en-US" sz="3200" dirty="0"/>
              <a:t>Riding position</a:t>
            </a:r>
            <a:endParaRPr lang="fr-CH" dirty="0"/>
          </a:p>
        </p:txBody>
      </p:sp>
      <p:sp>
        <p:nvSpPr>
          <p:cNvPr id="4" name="Slide Number Placeholder 3">
            <a:extLst>
              <a:ext uri="{FF2B5EF4-FFF2-40B4-BE49-F238E27FC236}">
                <a16:creationId xmlns:a16="http://schemas.microsoft.com/office/drawing/2014/main" id="{D7F453E6-7539-B2EE-8252-AD9A588ED0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28</a:t>
            </a:fld>
            <a:endParaRPr lang="fr-CH"/>
          </a:p>
        </p:txBody>
      </p:sp>
      <p:grpSp>
        <p:nvGrpSpPr>
          <p:cNvPr id="5" name="Group 4">
            <a:extLst>
              <a:ext uri="{FF2B5EF4-FFF2-40B4-BE49-F238E27FC236}">
                <a16:creationId xmlns:a16="http://schemas.microsoft.com/office/drawing/2014/main" id="{DED14BC9-7649-6909-5E7E-70764A7ECA35}"/>
              </a:ext>
            </a:extLst>
          </p:cNvPr>
          <p:cNvGrpSpPr/>
          <p:nvPr/>
        </p:nvGrpSpPr>
        <p:grpSpPr>
          <a:xfrm>
            <a:off x="985577" y="1940292"/>
            <a:ext cx="10220846" cy="3862616"/>
            <a:chOff x="1277256" y="1940292"/>
            <a:chExt cx="10220846" cy="3862616"/>
          </a:xfrm>
        </p:grpSpPr>
        <p:pic>
          <p:nvPicPr>
            <p:cNvPr id="6" name="Picture 5">
              <a:extLst>
                <a:ext uri="{FF2B5EF4-FFF2-40B4-BE49-F238E27FC236}">
                  <a16:creationId xmlns:a16="http://schemas.microsoft.com/office/drawing/2014/main" id="{F647487A-5E7B-FED7-00E7-31E517F7B675}"/>
                </a:ext>
              </a:extLst>
            </p:cNvPr>
            <p:cNvPicPr>
              <a:picLocks noChangeAspect="1"/>
            </p:cNvPicPr>
            <p:nvPr/>
          </p:nvPicPr>
          <p:blipFill>
            <a:blip r:embed="rId2"/>
            <a:stretch>
              <a:fillRect/>
            </a:stretch>
          </p:blipFill>
          <p:spPr>
            <a:xfrm>
              <a:off x="1445085" y="2898290"/>
              <a:ext cx="2603727" cy="1254236"/>
            </a:xfrm>
            <a:prstGeom prst="rect">
              <a:avLst/>
            </a:prstGeom>
          </p:spPr>
        </p:pic>
        <p:pic>
          <p:nvPicPr>
            <p:cNvPr id="7" name="Picture 6">
              <a:extLst>
                <a:ext uri="{FF2B5EF4-FFF2-40B4-BE49-F238E27FC236}">
                  <a16:creationId xmlns:a16="http://schemas.microsoft.com/office/drawing/2014/main" id="{B75DD648-9AB6-D6BC-D624-A144D3DFEDBB}"/>
                </a:ext>
              </a:extLst>
            </p:cNvPr>
            <p:cNvPicPr>
              <a:picLocks noChangeAspect="1"/>
            </p:cNvPicPr>
            <p:nvPr/>
          </p:nvPicPr>
          <p:blipFill>
            <a:blip r:embed="rId3"/>
            <a:stretch>
              <a:fillRect/>
            </a:stretch>
          </p:blipFill>
          <p:spPr>
            <a:xfrm>
              <a:off x="7126100" y="2738594"/>
              <a:ext cx="4372002" cy="1244338"/>
            </a:xfrm>
            <a:prstGeom prst="rect">
              <a:avLst/>
            </a:prstGeom>
          </p:spPr>
        </p:pic>
        <p:pic>
          <p:nvPicPr>
            <p:cNvPr id="8" name="Picture 7">
              <a:extLst>
                <a:ext uri="{FF2B5EF4-FFF2-40B4-BE49-F238E27FC236}">
                  <a16:creationId xmlns:a16="http://schemas.microsoft.com/office/drawing/2014/main" id="{30FEE66E-63AC-51EE-1EA2-0EB01D651BE8}"/>
                </a:ext>
              </a:extLst>
            </p:cNvPr>
            <p:cNvPicPr>
              <a:picLocks noChangeAspect="1"/>
            </p:cNvPicPr>
            <p:nvPr/>
          </p:nvPicPr>
          <p:blipFill>
            <a:blip r:embed="rId4"/>
            <a:stretch>
              <a:fillRect/>
            </a:stretch>
          </p:blipFill>
          <p:spPr>
            <a:xfrm>
              <a:off x="7163441" y="4416109"/>
              <a:ext cx="1554294" cy="1079370"/>
            </a:xfrm>
            <a:prstGeom prst="rect">
              <a:avLst/>
            </a:prstGeom>
            <a:ln>
              <a:solidFill>
                <a:schemeClr val="accent5"/>
              </a:solidFill>
            </a:ln>
          </p:spPr>
        </p:pic>
        <p:grpSp>
          <p:nvGrpSpPr>
            <p:cNvPr id="9" name="Group 8">
              <a:extLst>
                <a:ext uri="{FF2B5EF4-FFF2-40B4-BE49-F238E27FC236}">
                  <a16:creationId xmlns:a16="http://schemas.microsoft.com/office/drawing/2014/main" id="{B8FDDCA7-4146-86F3-977F-4480BD9F1AA5}"/>
                </a:ext>
              </a:extLst>
            </p:cNvPr>
            <p:cNvGrpSpPr/>
            <p:nvPr/>
          </p:nvGrpSpPr>
          <p:grpSpPr>
            <a:xfrm>
              <a:off x="1277256" y="1940292"/>
              <a:ext cx="9637488" cy="365125"/>
              <a:chOff x="325225" y="1940292"/>
              <a:chExt cx="9637488" cy="365125"/>
            </a:xfrm>
          </p:grpSpPr>
          <p:sp>
            <p:nvSpPr>
              <p:cNvPr id="11" name="Rectangle 10">
                <a:extLst>
                  <a:ext uri="{FF2B5EF4-FFF2-40B4-BE49-F238E27FC236}">
                    <a16:creationId xmlns:a16="http://schemas.microsoft.com/office/drawing/2014/main" id="{2A3E94CD-C780-4C39-C9C7-1AFD9C1F16E7}"/>
                  </a:ext>
                </a:extLst>
              </p:cNvPr>
              <p:cNvSpPr/>
              <p:nvPr/>
            </p:nvSpPr>
            <p:spPr>
              <a:xfrm>
                <a:off x="6988557" y="1940292"/>
                <a:ext cx="2974156" cy="3651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t>NOT OK</a:t>
                </a:r>
                <a:endParaRPr lang="fr-CH" b="1" dirty="0"/>
              </a:p>
            </p:txBody>
          </p:sp>
          <p:sp>
            <p:nvSpPr>
              <p:cNvPr id="12" name="Rectangle 11">
                <a:extLst>
                  <a:ext uri="{FF2B5EF4-FFF2-40B4-BE49-F238E27FC236}">
                    <a16:creationId xmlns:a16="http://schemas.microsoft.com/office/drawing/2014/main" id="{FD707FCD-6937-1A77-4ED0-E9AD130355DA}"/>
                  </a:ext>
                </a:extLst>
              </p:cNvPr>
              <p:cNvSpPr/>
              <p:nvPr/>
            </p:nvSpPr>
            <p:spPr>
              <a:xfrm>
                <a:off x="325225" y="1940292"/>
                <a:ext cx="2974156"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t>OK</a:t>
                </a:r>
                <a:endParaRPr lang="fr-CH" b="1" dirty="0"/>
              </a:p>
            </p:txBody>
          </p:sp>
        </p:grpSp>
        <p:sp>
          <p:nvSpPr>
            <p:cNvPr id="10" name="TextBox 9">
              <a:extLst>
                <a:ext uri="{FF2B5EF4-FFF2-40B4-BE49-F238E27FC236}">
                  <a16:creationId xmlns:a16="http://schemas.microsoft.com/office/drawing/2014/main" id="{FEAA0002-4F2C-7F7C-03FC-5813A2C8301A}"/>
                </a:ext>
              </a:extLst>
            </p:cNvPr>
            <p:cNvSpPr txBox="1"/>
            <p:nvPr/>
          </p:nvSpPr>
          <p:spPr>
            <a:xfrm>
              <a:off x="6726604" y="5495131"/>
              <a:ext cx="2427967" cy="307777"/>
            </a:xfrm>
            <a:prstGeom prst="rect">
              <a:avLst/>
            </a:prstGeom>
            <a:noFill/>
          </p:spPr>
          <p:txBody>
            <a:bodyPr wrap="square" rtlCol="0">
              <a:spAutoFit/>
            </a:bodyPr>
            <a:lstStyle/>
            <a:p>
              <a:pPr algn="ctr"/>
              <a:r>
                <a:rPr lang="fr-CH" dirty="0" err="1"/>
                <a:t>only</a:t>
              </a:r>
              <a:r>
                <a:rPr lang="fr-CH" dirty="0"/>
                <a:t> ok in draft </a:t>
              </a:r>
              <a:r>
                <a:rPr lang="fr-CH" dirty="0" err="1"/>
                <a:t>illegal</a:t>
              </a:r>
              <a:r>
                <a:rPr lang="fr-CH" dirty="0"/>
                <a:t> </a:t>
              </a:r>
              <a:r>
                <a:rPr lang="fr-CH" dirty="0" err="1"/>
                <a:t>event</a:t>
              </a:r>
              <a:endParaRPr lang="fr-CH" dirty="0"/>
            </a:p>
          </p:txBody>
        </p:sp>
      </p:grpSp>
    </p:spTree>
    <p:extLst>
      <p:ext uri="{BB962C8B-B14F-4D97-AF65-F5344CB8AC3E}">
        <p14:creationId xmlns:p14="http://schemas.microsoft.com/office/powerpoint/2010/main" val="239381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Bike behavior</a:t>
            </a:r>
            <a:endParaRPr dirty="0"/>
          </a:p>
        </p:txBody>
      </p:sp>
      <p:sp>
        <p:nvSpPr>
          <p:cNvPr id="298" name="Google Shape;298;p20"/>
          <p:cNvSpPr txBox="1">
            <a:spLocks noGrp="1"/>
          </p:cNvSpPr>
          <p:nvPr>
            <p:ph type="body" idx="1"/>
          </p:nvPr>
        </p:nvSpPr>
        <p:spPr>
          <a:xfrm>
            <a:off x="656963" y="1985554"/>
            <a:ext cx="10869109" cy="3959505"/>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§5.1.b: </a:t>
            </a:r>
            <a:endParaRPr dirty="0"/>
          </a:p>
          <a:p>
            <a:pPr marL="514350" indent="-514350">
              <a:lnSpc>
                <a:spcPct val="100000"/>
              </a:lnSpc>
              <a:spcBef>
                <a:spcPts val="900"/>
              </a:spcBef>
              <a:buSzPts val="2000"/>
              <a:buFont typeface="+mj-lt"/>
              <a:buAutoNum type="romanLcPeriod" startAt="4"/>
            </a:pPr>
            <a:r>
              <a:rPr lang="en-US" sz="2000" dirty="0"/>
              <a:t>Where an athlete cuts across or makes accidental contact with another athlete during the bike, then immediately moves away and does not cause a crash the athlete will not incur a penalty. </a:t>
            </a:r>
          </a:p>
          <a:p>
            <a:pPr marL="514350" indent="-514350">
              <a:lnSpc>
                <a:spcPct val="100000"/>
              </a:lnSpc>
              <a:spcBef>
                <a:spcPts val="900"/>
              </a:spcBef>
              <a:buSzPts val="2000"/>
              <a:buFont typeface="NTR"/>
              <a:buAutoNum type="romanLcPeriod" startAt="4"/>
            </a:pPr>
            <a:r>
              <a:rPr lang="en-US" sz="2000" dirty="0"/>
              <a:t>Where an athlete cuts across another athlete in a dangerous manner or makes contact with another athlete during the bike, does not move away and continues to impede the progress of the other athlete, the athlete will incur a time penalty. </a:t>
            </a:r>
          </a:p>
          <a:p>
            <a:pPr marL="514350" indent="-514350">
              <a:lnSpc>
                <a:spcPct val="100000"/>
              </a:lnSpc>
              <a:spcBef>
                <a:spcPts val="900"/>
              </a:spcBef>
              <a:buSzPts val="2000"/>
              <a:buFont typeface="NTR"/>
              <a:buAutoNum type="romanLcPeriod" startAt="4"/>
            </a:pPr>
            <a:r>
              <a:rPr lang="en-US" sz="2000" dirty="0"/>
              <a:t>Where an athlete deliberately targets another athlete during the bike and impedes their progress, gains an unfair advantage, potentially causes harm or a crash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29</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04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284575"/>
            <a:ext cx="6419262" cy="7317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fr-CH"/>
              <a:t>Welcome and Introduction</a:t>
            </a:r>
            <a:endParaRPr/>
          </a:p>
          <a:p>
            <a:pPr marL="0" lvl="0" indent="0" algn="l" rtl="0">
              <a:lnSpc>
                <a:spcPct val="120000"/>
              </a:lnSpc>
              <a:spcBef>
                <a:spcPts val="600"/>
              </a:spcBef>
              <a:spcAft>
                <a:spcPts val="0"/>
              </a:spcAft>
              <a:buSzPts val="3800"/>
              <a:buNone/>
            </a:pPr>
            <a:r>
              <a:rPr lang="fr-CH"/>
              <a:t>Competition Jury</a:t>
            </a:r>
            <a:endParaRPr/>
          </a:p>
          <a:p>
            <a:pPr marL="0" lvl="0" indent="0" algn="l" rtl="0">
              <a:lnSpc>
                <a:spcPct val="120000"/>
              </a:lnSpc>
              <a:spcBef>
                <a:spcPts val="600"/>
              </a:spcBef>
              <a:spcAft>
                <a:spcPts val="0"/>
              </a:spcAft>
              <a:buSzPts val="3800"/>
              <a:buNone/>
            </a:pPr>
            <a:r>
              <a:rPr lang="fr-CH"/>
              <a:t>Schedules and Timetables</a:t>
            </a:r>
            <a:endParaRPr/>
          </a:p>
          <a:p>
            <a:pPr marL="0" lvl="0" indent="0" algn="l" rtl="0">
              <a:lnSpc>
                <a:spcPct val="120000"/>
              </a:lnSpc>
              <a:spcBef>
                <a:spcPts val="600"/>
              </a:spcBef>
              <a:spcAft>
                <a:spcPts val="0"/>
              </a:spcAft>
              <a:buSzPts val="3800"/>
              <a:buNone/>
            </a:pPr>
            <a:r>
              <a:rPr lang="fr-CH"/>
              <a:t>Check-in and Procedures</a:t>
            </a:r>
            <a:endParaRPr/>
          </a:p>
          <a:p>
            <a:pPr marL="0" lvl="0" indent="0" algn="l" rtl="0">
              <a:lnSpc>
                <a:spcPct val="120000"/>
              </a:lnSpc>
              <a:spcBef>
                <a:spcPts val="600"/>
              </a:spcBef>
              <a:spcAft>
                <a:spcPts val="0"/>
              </a:spcAft>
              <a:buSzPts val="3800"/>
              <a:buNone/>
            </a:pPr>
            <a:r>
              <a:rPr lang="fr-CH"/>
              <a:t>The Course</a:t>
            </a:r>
            <a:endParaRPr/>
          </a:p>
          <a:p>
            <a:pPr marL="0" lvl="0" indent="0" algn="l" rtl="0">
              <a:lnSpc>
                <a:spcPct val="120000"/>
              </a:lnSpc>
              <a:spcBef>
                <a:spcPts val="600"/>
              </a:spcBef>
              <a:spcAft>
                <a:spcPts val="0"/>
              </a:spcAft>
              <a:buSzPts val="3800"/>
              <a:buNone/>
            </a:pPr>
            <a:r>
              <a:rPr lang="fr-CH"/>
              <a:t>Post-Race Procedures</a:t>
            </a:r>
            <a:endParaRPr/>
          </a:p>
          <a:p>
            <a:pPr marL="0" lvl="0" indent="0" algn="l" rtl="0">
              <a:lnSpc>
                <a:spcPct val="120000"/>
              </a:lnSpc>
              <a:spcBef>
                <a:spcPts val="600"/>
              </a:spcBef>
              <a:spcAft>
                <a:spcPts val="0"/>
              </a:spcAft>
              <a:buSzPts val="3800"/>
              <a:buNone/>
            </a:pPr>
            <a:r>
              <a:rPr lang="fr-CH"/>
              <a:t>Water Quality Test Results</a:t>
            </a:r>
            <a:endParaRPr/>
          </a:p>
          <a:p>
            <a:pPr marL="0" lvl="0" indent="0" algn="l" rtl="0">
              <a:lnSpc>
                <a:spcPct val="120000"/>
              </a:lnSpc>
              <a:spcBef>
                <a:spcPts val="600"/>
              </a:spcBef>
              <a:spcAft>
                <a:spcPts val="0"/>
              </a:spcAft>
              <a:buSzPts val="3800"/>
              <a:buNone/>
            </a:pPr>
            <a:r>
              <a:rPr lang="fr-CH"/>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566430"/>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Map</a:t>
            </a:r>
            <a:endParaRPr sz="2400">
              <a:solidFill>
                <a:schemeClr val="accent2"/>
              </a:solidFill>
              <a:latin typeface="Arial"/>
              <a:ea typeface="Arial"/>
              <a:cs typeface="Arial"/>
              <a:sym typeface="Arial"/>
            </a:endParaRPr>
          </a:p>
        </p:txBody>
      </p:sp>
      <p:sp>
        <p:nvSpPr>
          <p:cNvPr id="301" name="Google Shape;301;p2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02" name="Google Shape;302;p2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30</a:t>
            </a:fld>
            <a:endParaRPr/>
          </a:p>
        </p:txBody>
      </p:sp>
      <p:sp>
        <p:nvSpPr>
          <p:cNvPr id="303" name="Google Shape;303;p23"/>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Bike Course Map (show locations of wheel station, lap counter, littering zones and any hazards on the course) (clarify if the athletes will be passing through the TZ on every lap)&gt;</a:t>
            </a:r>
            <a:endParaRPr/>
          </a:p>
        </p:txBody>
      </p:sp>
      <p:sp>
        <p:nvSpPr>
          <p:cNvPr id="304" name="Google Shape;304;p2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Caution</a:t>
            </a:r>
            <a:endParaRPr sz="2400">
              <a:solidFill>
                <a:schemeClr val="accent2"/>
              </a:solidFill>
              <a:latin typeface="Arial"/>
              <a:ea typeface="Arial"/>
              <a:cs typeface="Arial"/>
              <a:sym typeface="Arial"/>
            </a:endParaRPr>
          </a:p>
        </p:txBody>
      </p:sp>
      <p:sp>
        <p:nvSpPr>
          <p:cNvPr id="319" name="Google Shape;319;p2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20" name="Google Shape;320;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31</a:t>
            </a:fld>
            <a:endParaRPr/>
          </a:p>
        </p:txBody>
      </p:sp>
      <p:pic>
        <p:nvPicPr>
          <p:cNvPr id="321" name="Google Shape;321;p25" descr="graphic-man_alertcaution"/>
          <p:cNvPicPr preferRelativeResize="0"/>
          <p:nvPr/>
        </p:nvPicPr>
        <p:blipFill rotWithShape="1">
          <a:blip r:embed="rId3">
            <a:alphaModFix/>
          </a:blip>
          <a:srcRect/>
          <a:stretch/>
        </p:blipFill>
        <p:spPr>
          <a:xfrm>
            <a:off x="3778250" y="1506538"/>
            <a:ext cx="5089525" cy="3571875"/>
          </a:xfrm>
          <a:prstGeom prst="rect">
            <a:avLst/>
          </a:prstGeom>
          <a:noFill/>
          <a:ln>
            <a:noFill/>
          </a:ln>
        </p:spPr>
      </p:pic>
      <p:sp>
        <p:nvSpPr>
          <p:cNvPr id="322" name="Google Shape;322;p2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course 2</a:t>
            </a:r>
            <a:endParaRPr sz="2400">
              <a:solidFill>
                <a:schemeClr val="accent2"/>
              </a:solidFill>
              <a:latin typeface="Arial"/>
              <a:ea typeface="Arial"/>
              <a:cs typeface="Arial"/>
              <a:sym typeface="Arial"/>
            </a:endParaRPr>
          </a:p>
        </p:txBody>
      </p:sp>
      <p:sp>
        <p:nvSpPr>
          <p:cNvPr id="328" name="Google Shape;328;p26"/>
          <p:cNvSpPr txBox="1">
            <a:spLocks noGrp="1"/>
          </p:cNvSpPr>
          <p:nvPr>
            <p:ph type="body" idx="1"/>
          </p:nvPr>
        </p:nvSpPr>
        <p:spPr>
          <a:xfrm>
            <a:off x="656963" y="1647826"/>
            <a:ext cx="11535000" cy="33624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rgbClr val="000000"/>
              </a:buClr>
              <a:buSzPts val="2000"/>
              <a:buChar char="-"/>
            </a:pPr>
            <a:r>
              <a:rPr lang="fr-CH" dirty="0" err="1"/>
              <a:t>Sealed</a:t>
            </a:r>
            <a:r>
              <a:rPr lang="fr-CH" dirty="0"/>
              <a:t> water and </a:t>
            </a:r>
            <a:r>
              <a:rPr lang="fr-CH" dirty="0" err="1"/>
              <a:t>ice</a:t>
            </a:r>
            <a:r>
              <a:rPr lang="fr-CH" dirty="0"/>
              <a:t> </a:t>
            </a:r>
            <a:r>
              <a:rPr lang="fr-CH" dirty="0" err="1"/>
              <a:t>sponges</a:t>
            </a:r>
            <a:r>
              <a:rPr lang="fr-CH" dirty="0"/>
              <a:t> </a:t>
            </a:r>
            <a:r>
              <a:rPr lang="fr-CH" dirty="0">
                <a:solidFill>
                  <a:schemeClr val="accent2"/>
                </a:solidFill>
              </a:rPr>
              <a:t>{if applicable}</a:t>
            </a:r>
            <a:endParaRPr dirty="0"/>
          </a:p>
          <a:p>
            <a:pPr marL="820738" lvl="1" indent="-363538" algn="l" rtl="0">
              <a:lnSpc>
                <a:spcPct val="100000"/>
              </a:lnSpc>
              <a:spcBef>
                <a:spcPts val="900"/>
              </a:spcBef>
              <a:spcAft>
                <a:spcPts val="0"/>
              </a:spcAft>
              <a:buClr>
                <a:srgbClr val="000000"/>
              </a:buClr>
              <a:buSzPts val="2000"/>
              <a:buChar char="-"/>
            </a:pPr>
            <a:r>
              <a:rPr lang="fr-CH" dirty="0" err="1"/>
              <a:t>Discard</a:t>
            </a:r>
            <a:r>
              <a:rPr lang="fr-CH" dirty="0"/>
              <a:t> plastic </a:t>
            </a:r>
            <a:r>
              <a:rPr lang="fr-CH" dirty="0" err="1"/>
              <a:t>bottles</a:t>
            </a:r>
            <a:r>
              <a:rPr lang="fr-CH" dirty="0"/>
              <a:t> </a:t>
            </a:r>
            <a:r>
              <a:rPr lang="fr-CH" dirty="0" err="1"/>
              <a:t>within</a:t>
            </a:r>
            <a:r>
              <a:rPr lang="fr-CH" dirty="0"/>
              <a:t> the </a:t>
            </a:r>
            <a:r>
              <a:rPr lang="fr-CH" dirty="0" err="1"/>
              <a:t>littering</a:t>
            </a:r>
            <a:r>
              <a:rPr lang="fr-CH" dirty="0"/>
              <a:t> zones. (20m </a:t>
            </a:r>
            <a:r>
              <a:rPr lang="fr-CH" dirty="0" err="1"/>
              <a:t>before</a:t>
            </a:r>
            <a:r>
              <a:rPr lang="fr-CH" dirty="0"/>
              <a:t> and 80m </a:t>
            </a:r>
            <a:r>
              <a:rPr lang="fr-CH" dirty="0" err="1"/>
              <a:t>after</a:t>
            </a:r>
            <a:r>
              <a:rPr lang="fr-CH" dirty="0"/>
              <a:t> </a:t>
            </a:r>
            <a:r>
              <a:rPr lang="fr-CH" dirty="0" err="1"/>
              <a:t>Aid</a:t>
            </a:r>
            <a:r>
              <a:rPr lang="fr-CH" dirty="0"/>
              <a:t> stations)</a:t>
            </a:r>
            <a:endParaRPr dirty="0"/>
          </a:p>
          <a:p>
            <a:pPr marL="363538" lvl="0" indent="-363538" algn="l" rtl="0">
              <a:lnSpc>
                <a:spcPct val="100000"/>
              </a:lnSpc>
              <a:spcBef>
                <a:spcPts val="900"/>
              </a:spcBef>
              <a:spcAft>
                <a:spcPts val="0"/>
              </a:spcAft>
              <a:buClr>
                <a:srgbClr val="000000"/>
              </a:buClr>
              <a:buSzPts val="2000"/>
              <a:buChar char="-"/>
            </a:pPr>
            <a:r>
              <a:rPr lang="fr-CH" sz="2000" dirty="0"/>
              <a:t>Photo-finish </a:t>
            </a:r>
            <a:r>
              <a:rPr lang="fr-CH" sz="2000" dirty="0">
                <a:solidFill>
                  <a:schemeClr val="accent2"/>
                </a:solidFill>
              </a:rPr>
              <a:t>{if applicable}</a:t>
            </a:r>
            <a:endParaRPr dirty="0"/>
          </a:p>
          <a:p>
            <a:pPr marL="363538" lvl="0" indent="-363538" algn="l" rtl="0">
              <a:lnSpc>
                <a:spcPct val="100000"/>
              </a:lnSpc>
              <a:spcBef>
                <a:spcPts val="900"/>
              </a:spcBef>
              <a:spcAft>
                <a:spcPts val="0"/>
              </a:spcAft>
              <a:buClr>
                <a:srgbClr val="000000"/>
              </a:buClr>
              <a:buSzPts val="2000"/>
              <a:buChar char="-"/>
            </a:pPr>
            <a:r>
              <a:rPr lang="fr-CH" sz="2000" dirty="0"/>
              <a:t>Congestion in finish area &gt;&gt;&gt; Go to mixed zone / </a:t>
            </a:r>
            <a:r>
              <a:rPr lang="fr-CH" sz="2000" dirty="0" err="1"/>
              <a:t>recovery</a:t>
            </a:r>
            <a:r>
              <a:rPr lang="fr-CH" sz="2000" dirty="0"/>
              <a:t> area</a:t>
            </a:r>
            <a:endParaRPr dirty="0"/>
          </a:p>
        </p:txBody>
      </p:sp>
      <p:sp>
        <p:nvSpPr>
          <p:cNvPr id="329" name="Google Shape;329;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32</a:t>
            </a:fld>
            <a:endParaRPr/>
          </a:p>
        </p:txBody>
      </p:sp>
      <p:sp>
        <p:nvSpPr>
          <p:cNvPr id="330" name="Google Shape;330;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31" name="Google Shape;331;p26" descr="Signage Draft v1 (1)_Page_5.jpg"/>
          <p:cNvPicPr preferRelativeResize="0"/>
          <p:nvPr/>
        </p:nvPicPr>
        <p:blipFill rotWithShape="1">
          <a:blip r:embed="rId3">
            <a:alphaModFix/>
          </a:blip>
          <a:srcRect l="6161" t="4001" r="6162" b="55999"/>
          <a:stretch/>
        </p:blipFill>
        <p:spPr>
          <a:xfrm>
            <a:off x="9696450" y="4185808"/>
            <a:ext cx="1750145" cy="1129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equipment - shoes</a:t>
            </a:r>
            <a:endParaRPr sz="2400" dirty="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266825"/>
            <a:ext cx="11022419" cy="332394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b="1" dirty="0">
                <a:solidFill>
                  <a:schemeClr val="tx1"/>
                </a:solidFill>
              </a:rPr>
              <a:t>World Triathlon follows World Athletics' Shoe Regulations applicable to road events</a:t>
            </a:r>
            <a:r>
              <a:rPr lang="en-US" sz="2000" dirty="0">
                <a:solidFill>
                  <a:schemeClr val="tx1"/>
                </a:solidFill>
              </a:rPr>
              <a:t> </a:t>
            </a:r>
            <a:r>
              <a:rPr lang="en-US" sz="2000" dirty="0"/>
              <a:t>for all the triathlon and its other related </a:t>
            </a:r>
            <a:r>
              <a:rPr lang="en-US" sz="2000" dirty="0" err="1"/>
              <a:t>multisports</a:t>
            </a:r>
            <a:r>
              <a:rPr lang="en-US" sz="2000" dirty="0"/>
              <a:t> as described in 1.1.a);</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Athletes are subject to random shoe control before, during, or after any competition. For any shoe that cannot be identified, each piece of information (and maybe the shoe itself) will be required to be sent to the World Triathlon headquarters for verification within 7 days after the competition it was worn.</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In the official results, the athletes under shoe review will have a note (Uncertified/UNC) added to the results footer notes. If the shoe is confirmed as legal, the note will be removed. In any different case, the athlete will be disqualified.</a:t>
            </a:r>
            <a:endParaRPr sz="2000"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33</a:t>
            </a:fld>
            <a:endParaRPr dirty="0"/>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03665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Run Course 2 Map</a:t>
            </a:r>
            <a:endParaRPr sz="2400">
              <a:solidFill>
                <a:schemeClr val="accent2"/>
              </a:solidFill>
              <a:latin typeface="Arial"/>
              <a:ea typeface="Arial"/>
              <a:cs typeface="Arial"/>
              <a:sym typeface="Arial"/>
            </a:endParaRPr>
          </a:p>
        </p:txBody>
      </p:sp>
      <p:sp>
        <p:nvSpPr>
          <p:cNvPr id="337" name="Google Shape;337;p2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38" name="Google Shape;338;p2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34</a:t>
            </a:fld>
            <a:endParaRPr/>
          </a:p>
        </p:txBody>
      </p:sp>
      <p:sp>
        <p:nvSpPr>
          <p:cNvPr id="339" name="Google Shape;339;p27"/>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lap counter &amp; finish chute) (clarify if the athletes will be passing through the TZ on every lap)</a:t>
            </a:r>
            <a:endParaRPr/>
          </a:p>
        </p:txBody>
      </p:sp>
      <p:sp>
        <p:nvSpPr>
          <p:cNvPr id="340" name="Google Shape;340;p2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Finish</a:t>
            </a:r>
            <a:endParaRPr sz="2400">
              <a:solidFill>
                <a:schemeClr val="accent2"/>
              </a:solidFill>
              <a:latin typeface="Arial"/>
              <a:ea typeface="Arial"/>
              <a:cs typeface="Arial"/>
              <a:sym typeface="Arial"/>
            </a:endParaRPr>
          </a:p>
        </p:txBody>
      </p:sp>
      <p:sp>
        <p:nvSpPr>
          <p:cNvPr id="346" name="Google Shape;346;p2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47" name="Google Shape;347;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35</a:t>
            </a:fld>
            <a:endParaRPr/>
          </a:p>
        </p:txBody>
      </p:sp>
      <p:sp>
        <p:nvSpPr>
          <p:cNvPr id="348" name="Google Shape;348;p28"/>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Finish map to show the way into the finish chute {if applicable}</a:t>
            </a:r>
            <a:endParaRPr/>
          </a:p>
        </p:txBody>
      </p:sp>
      <p:sp>
        <p:nvSpPr>
          <p:cNvPr id="349" name="Google Shape;349;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 </a:t>
            </a:r>
            <a:r>
              <a:rPr lang="fr-CH" sz="3200" dirty="0"/>
              <a:t>Penalty Box</a:t>
            </a:r>
            <a:endParaRPr sz="2400" dirty="0">
              <a:solidFill>
                <a:schemeClr val="accent2"/>
              </a:solidFill>
              <a:latin typeface="Arial"/>
              <a:ea typeface="Arial"/>
              <a:cs typeface="Arial"/>
              <a:sym typeface="Arial"/>
            </a:endParaRPr>
          </a:p>
        </p:txBody>
      </p:sp>
      <p:sp>
        <p:nvSpPr>
          <p:cNvPr id="355" name="Google Shape;355;p29"/>
          <p:cNvSpPr txBox="1">
            <a:spLocks noGrp="1"/>
          </p:cNvSpPr>
          <p:nvPr>
            <p:ph type="body" idx="1"/>
          </p:nvPr>
        </p:nvSpPr>
        <p:spPr>
          <a:xfrm>
            <a:off x="656964" y="1647826"/>
            <a:ext cx="11060904" cy="4901301"/>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Start infringements will be served in T1 </a:t>
            </a:r>
            <a:br>
              <a:rPr lang="en-US" sz="2000" dirty="0"/>
            </a:br>
            <a:r>
              <a:rPr lang="fr-CH" sz="2000" dirty="0"/>
              <a:t>Run1, T1, Bike, T2 and Run2 </a:t>
            </a:r>
            <a:r>
              <a:rPr lang="fr-CH" sz="2000" dirty="0" err="1"/>
              <a:t>Infringements</a:t>
            </a:r>
            <a:r>
              <a:rPr lang="fr-CH" sz="2000" dirty="0"/>
              <a:t> </a:t>
            </a:r>
            <a:r>
              <a:rPr lang="fr-CH" sz="2000" dirty="0" err="1"/>
              <a:t>will</a:t>
            </a:r>
            <a:r>
              <a:rPr lang="fr-CH" sz="2000" dirty="0"/>
              <a:t> </a:t>
            </a:r>
            <a:r>
              <a:rPr lang="fr-CH" sz="2000" dirty="0" err="1"/>
              <a:t>be</a:t>
            </a:r>
            <a:r>
              <a:rPr lang="fr-CH" sz="2000" dirty="0"/>
              <a:t> </a:t>
            </a:r>
            <a:r>
              <a:rPr lang="fr-CH" sz="2000" dirty="0" err="1"/>
              <a:t>served</a:t>
            </a:r>
            <a:r>
              <a:rPr lang="fr-CH" sz="2000" dirty="0"/>
              <a:t> in Run </a:t>
            </a:r>
            <a:endParaRPr dirty="0"/>
          </a:p>
          <a:p>
            <a:pPr marL="363538" lvl="0" indent="-363538" algn="l" rtl="0">
              <a:lnSpc>
                <a:spcPct val="100000"/>
              </a:lnSpc>
              <a:spcBef>
                <a:spcPts val="900"/>
              </a:spcBef>
              <a:spcAft>
                <a:spcPts val="0"/>
              </a:spcAft>
              <a:buClr>
                <a:srgbClr val="000000"/>
              </a:buClr>
              <a:buSzPts val="2000"/>
              <a:buChar char="-"/>
            </a:pPr>
            <a:r>
              <a:rPr lang="fr-CH" sz="2000" b="1" dirty="0"/>
              <a:t>Location: </a:t>
            </a:r>
            <a:r>
              <a:rPr lang="fr-CH" sz="2000" dirty="0"/>
              <a:t>	</a:t>
            </a:r>
            <a:r>
              <a:rPr lang="fr-CH" sz="2000" dirty="0">
                <a:solidFill>
                  <a:schemeClr val="accent2"/>
                </a:solidFill>
              </a:rPr>
              <a:t> {</a:t>
            </a:r>
            <a:r>
              <a:rPr lang="fr-CH" sz="2000" dirty="0" err="1">
                <a:solidFill>
                  <a:schemeClr val="accent2"/>
                </a:solidFill>
              </a:rPr>
              <a:t>include</a:t>
            </a:r>
            <a:r>
              <a:rPr lang="fr-CH" sz="2000" dirty="0">
                <a:solidFill>
                  <a:schemeClr val="accent2"/>
                </a:solidFill>
              </a:rPr>
              <a:t> the exact location} </a:t>
            </a:r>
            <a:r>
              <a:rPr lang="fr-CH" sz="2000" dirty="0"/>
              <a:t>m </a:t>
            </a:r>
            <a:r>
              <a:rPr lang="fr-CH" sz="2000" dirty="0" err="1"/>
              <a:t>before</a:t>
            </a:r>
            <a:r>
              <a:rPr lang="fr-CH" sz="2000" dirty="0"/>
              <a:t> the Transition Area</a:t>
            </a:r>
            <a:endParaRPr dirty="0"/>
          </a:p>
          <a:p>
            <a:pPr marL="363538" lvl="0" indent="-363538" algn="l" rtl="0">
              <a:lnSpc>
                <a:spcPct val="100000"/>
              </a:lnSpc>
              <a:spcBef>
                <a:spcPts val="900"/>
              </a:spcBef>
              <a:spcAft>
                <a:spcPts val="0"/>
              </a:spcAft>
              <a:buClr>
                <a:srgbClr val="000000"/>
              </a:buClr>
              <a:buSzPts val="2000"/>
              <a:buChar char="-"/>
            </a:pPr>
            <a:r>
              <a:rPr lang="fr-CH" sz="2000" b="1" dirty="0"/>
              <a:t>Information: </a:t>
            </a:r>
            <a:r>
              <a:rPr lang="fr-CH" sz="2000" dirty="0"/>
              <a:t>White </a:t>
            </a:r>
            <a:r>
              <a:rPr lang="fr-CH" sz="2000" dirty="0" err="1"/>
              <a:t>board</a:t>
            </a:r>
            <a:r>
              <a:rPr lang="fr-CH" sz="2000" dirty="0"/>
              <a:t> to show race </a:t>
            </a:r>
            <a:r>
              <a:rPr lang="fr-CH" sz="2000" dirty="0" err="1"/>
              <a:t>numbers</a:t>
            </a:r>
            <a:r>
              <a:rPr lang="fr-CH" sz="2000" dirty="0"/>
              <a:t> and </a:t>
            </a:r>
            <a:r>
              <a:rPr lang="fr-CH" sz="2000" dirty="0" err="1"/>
              <a:t>letters</a:t>
            </a:r>
            <a:r>
              <a:rPr lang="fr-CH" sz="2000" dirty="0"/>
              <a:t> to </a:t>
            </a:r>
            <a:r>
              <a:rPr lang="fr-CH" sz="2000" dirty="0" err="1"/>
              <a:t>indicate</a:t>
            </a:r>
            <a:r>
              <a:rPr lang="fr-CH" sz="2000" dirty="0"/>
              <a:t> violations</a:t>
            </a:r>
            <a:endParaRPr dirty="0"/>
          </a:p>
          <a:p>
            <a:pPr marL="363538" lvl="0" indent="-363538" algn="l" rtl="0">
              <a:lnSpc>
                <a:spcPct val="100000"/>
              </a:lnSpc>
              <a:spcBef>
                <a:spcPts val="900"/>
              </a:spcBef>
              <a:spcAft>
                <a:spcPts val="0"/>
              </a:spcAft>
              <a:buClr>
                <a:srgbClr val="000000"/>
              </a:buClr>
              <a:buSzPts val="2000"/>
              <a:buChar char="-"/>
            </a:pPr>
            <a:r>
              <a:rPr lang="fr-CH" sz="2000" dirty="0"/>
              <a:t>(</a:t>
            </a:r>
            <a:r>
              <a:rPr lang="fr-CH" sz="2000" dirty="0" err="1"/>
              <a:t>Athletes</a:t>
            </a:r>
            <a:r>
              <a:rPr lang="fr-CH" sz="2000" dirty="0"/>
              <a:t> </a:t>
            </a:r>
            <a:r>
              <a:rPr lang="fr-CH" sz="2000" dirty="0" err="1"/>
              <a:t>need</a:t>
            </a:r>
            <a:r>
              <a:rPr lang="fr-CH" sz="2000" dirty="0"/>
              <a:t> to </a:t>
            </a:r>
            <a:r>
              <a:rPr lang="fr-CH" sz="2000" dirty="0" err="1"/>
              <a:t>read</a:t>
            </a:r>
            <a:r>
              <a:rPr lang="fr-CH" sz="2000" dirty="0"/>
              <a:t> the </a:t>
            </a:r>
            <a:r>
              <a:rPr lang="fr-CH" sz="2000" dirty="0" err="1"/>
              <a:t>board</a:t>
            </a:r>
            <a:r>
              <a:rPr lang="fr-CH" sz="2000" dirty="0"/>
              <a:t> – coaches are </a:t>
            </a:r>
            <a:r>
              <a:rPr lang="fr-CH" sz="2000" dirty="0" err="1"/>
              <a:t>advised</a:t>
            </a:r>
            <a:r>
              <a:rPr lang="fr-CH" sz="2000" dirty="0"/>
              <a:t> to check and </a:t>
            </a:r>
            <a:r>
              <a:rPr lang="fr-CH" sz="2000" dirty="0" err="1"/>
              <a:t>inform</a:t>
            </a:r>
            <a:r>
              <a:rPr lang="fr-CH" sz="2000" dirty="0"/>
              <a:t> </a:t>
            </a:r>
            <a:r>
              <a:rPr lang="fr-CH" sz="2000" dirty="0" err="1"/>
              <a:t>their</a:t>
            </a:r>
            <a:r>
              <a:rPr lang="fr-CH" sz="2000" dirty="0"/>
              <a:t> </a:t>
            </a:r>
            <a:r>
              <a:rPr lang="fr-CH" sz="2000" dirty="0" err="1"/>
              <a:t>athletes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b="1" dirty="0" err="1"/>
              <a:t>Procedure</a:t>
            </a:r>
            <a:r>
              <a:rPr lang="fr-CH" sz="2000" b="1" dirty="0"/>
              <a:t>: </a:t>
            </a:r>
            <a:r>
              <a:rPr lang="fr-CH" sz="2000" dirty="0"/>
              <a:t>	</a:t>
            </a:r>
            <a:r>
              <a:rPr lang="fr-CH" sz="2000" dirty="0">
                <a:solidFill>
                  <a:schemeClr val="accent2"/>
                </a:solidFill>
              </a:rPr>
              <a:t>{</a:t>
            </a:r>
            <a:r>
              <a:rPr lang="fr-CH" sz="2000" dirty="0" err="1">
                <a:solidFill>
                  <a:schemeClr val="accent2"/>
                </a:solidFill>
              </a:rPr>
              <a:t>include</a:t>
            </a:r>
            <a:r>
              <a:rPr lang="fr-CH" sz="2000" dirty="0">
                <a:solidFill>
                  <a:schemeClr val="accent2"/>
                </a:solidFill>
              </a:rPr>
              <a:t> the exact seconds} </a:t>
            </a:r>
            <a:r>
              <a:rPr lang="fr-CH" sz="2000" dirty="0"/>
              <a:t>time penalty </a:t>
            </a:r>
            <a:r>
              <a:rPr lang="fr-CH" sz="2000" dirty="0" err="1"/>
              <a:t>served</a:t>
            </a:r>
            <a:r>
              <a:rPr lang="fr-CH" sz="2000" dirty="0"/>
              <a:t> on </a:t>
            </a:r>
            <a:r>
              <a:rPr lang="fr-CH" sz="2000" dirty="0" err="1"/>
              <a:t>any</a:t>
            </a:r>
            <a:r>
              <a:rPr lang="fr-CH" sz="2000" dirty="0"/>
              <a:t> lap of the run</a:t>
            </a:r>
            <a:endParaRPr dirty="0"/>
          </a:p>
          <a:p>
            <a:pPr marL="0" lvl="0" indent="0" algn="l" rtl="0">
              <a:lnSpc>
                <a:spcPct val="100000"/>
              </a:lnSpc>
              <a:spcBef>
                <a:spcPts val="900"/>
              </a:spcBef>
              <a:spcAft>
                <a:spcPts val="0"/>
              </a:spcAft>
              <a:buClr>
                <a:srgbClr val="000000"/>
              </a:buClr>
              <a:buSzPts val="2000"/>
              <a:buNone/>
            </a:pPr>
            <a:endParaRPr sz="2000" dirty="0">
              <a:solidFill>
                <a:schemeClr val="dk1"/>
              </a:solidFill>
            </a:endParaRPr>
          </a:p>
          <a:p>
            <a:pPr marL="0" lvl="0" indent="0" algn="l" rtl="0">
              <a:lnSpc>
                <a:spcPct val="100000"/>
              </a:lnSpc>
              <a:spcBef>
                <a:spcPts val="0"/>
              </a:spcBef>
              <a:spcAft>
                <a:spcPts val="0"/>
              </a:spcAft>
              <a:buClr>
                <a:schemeClr val="dk1"/>
              </a:buClr>
              <a:buSzPts val="2000"/>
              <a:buNone/>
            </a:pPr>
            <a:r>
              <a:rPr lang="fr-CH" sz="2000" dirty="0">
                <a:solidFill>
                  <a:schemeClr val="dk1"/>
                </a:solidFill>
              </a:rPr>
              <a:t>Penalties must </a:t>
            </a:r>
            <a:r>
              <a:rPr lang="fr-CH" sz="2000" dirty="0" err="1">
                <a:solidFill>
                  <a:schemeClr val="dk1"/>
                </a:solidFill>
              </a:rPr>
              <a:t>be</a:t>
            </a:r>
            <a:r>
              <a:rPr lang="fr-CH" sz="2000" dirty="0">
                <a:solidFill>
                  <a:schemeClr val="dk1"/>
                </a:solidFill>
              </a:rPr>
              <a:t> </a:t>
            </a:r>
            <a:r>
              <a:rPr lang="fr-CH" sz="2000" dirty="0" err="1">
                <a:solidFill>
                  <a:schemeClr val="dk1"/>
                </a:solidFill>
              </a:rPr>
              <a:t>posted</a:t>
            </a:r>
            <a:r>
              <a:rPr lang="fr-CH" sz="2000" dirty="0">
                <a:solidFill>
                  <a:schemeClr val="dk1"/>
                </a:solidFill>
              </a:rPr>
              <a:t> </a:t>
            </a:r>
            <a:r>
              <a:rPr lang="fr-CH" sz="2000" dirty="0" err="1">
                <a:solidFill>
                  <a:schemeClr val="dk1"/>
                </a:solidFill>
              </a:rPr>
              <a:t>prior</a:t>
            </a:r>
            <a:r>
              <a:rPr lang="fr-CH" sz="2000" dirty="0">
                <a:solidFill>
                  <a:schemeClr val="dk1"/>
                </a:solidFill>
              </a:rPr>
              <a:t> to the last lap on the run. </a:t>
            </a:r>
            <a:r>
              <a:rPr lang="fr-CH" sz="2000" dirty="0" err="1">
                <a:solidFill>
                  <a:schemeClr val="dk1"/>
                </a:solidFill>
              </a:rPr>
              <a:t>Any</a:t>
            </a:r>
            <a:r>
              <a:rPr lang="fr-CH" sz="2000" dirty="0">
                <a:solidFill>
                  <a:schemeClr val="dk1"/>
                </a:solidFill>
              </a:rPr>
              <a:t> penalties </a:t>
            </a:r>
            <a:r>
              <a:rPr lang="fr-CH" sz="2000" dirty="0" err="1">
                <a:solidFill>
                  <a:schemeClr val="dk1"/>
                </a:solidFill>
              </a:rPr>
              <a:t>following</a:t>
            </a:r>
            <a:r>
              <a:rPr lang="fr-CH" sz="2000" dirty="0">
                <a:solidFill>
                  <a:schemeClr val="dk1"/>
                </a:solidFill>
              </a:rPr>
              <a:t> </a:t>
            </a:r>
            <a:r>
              <a:rPr lang="fr-CH" sz="2000" dirty="0" err="1">
                <a:solidFill>
                  <a:schemeClr val="dk1"/>
                </a:solidFill>
              </a:rPr>
              <a:t>that</a:t>
            </a:r>
            <a:r>
              <a:rPr lang="fr-CH" sz="2000" dirty="0">
                <a:solidFill>
                  <a:schemeClr val="dk1"/>
                </a:solidFill>
              </a:rPr>
              <a:t> point </a:t>
            </a:r>
            <a:r>
              <a:rPr lang="fr-CH" sz="2000" dirty="0" err="1">
                <a:solidFill>
                  <a:schemeClr val="dk1"/>
                </a:solidFill>
              </a:rPr>
              <a:t>will</a:t>
            </a:r>
            <a:r>
              <a:rPr lang="fr-CH" sz="2000" dirty="0">
                <a:solidFill>
                  <a:schemeClr val="dk1"/>
                </a:solidFill>
              </a:rPr>
              <a:t> </a:t>
            </a:r>
            <a:r>
              <a:rPr lang="fr-CH" sz="2000" dirty="0" err="1">
                <a:solidFill>
                  <a:schemeClr val="dk1"/>
                </a:solidFill>
              </a:rPr>
              <a:t>be</a:t>
            </a:r>
            <a:r>
              <a:rPr lang="fr-CH" sz="2000" dirty="0">
                <a:solidFill>
                  <a:schemeClr val="dk1"/>
                </a:solidFill>
              </a:rPr>
              <a:t> </a:t>
            </a:r>
            <a:r>
              <a:rPr lang="fr-CH" sz="2000" dirty="0" err="1">
                <a:solidFill>
                  <a:schemeClr val="dk1"/>
                </a:solidFill>
              </a:rPr>
              <a:t>served</a:t>
            </a:r>
            <a:r>
              <a:rPr lang="fr-CH" sz="2000" dirty="0">
                <a:solidFill>
                  <a:schemeClr val="dk1"/>
                </a:solidFill>
              </a:rPr>
              <a:t> on the spot.</a:t>
            </a:r>
            <a:endParaRPr dirty="0"/>
          </a:p>
          <a:p>
            <a:pPr marL="0" lvl="0" indent="0" algn="l" rtl="0">
              <a:lnSpc>
                <a:spcPct val="100000"/>
              </a:lnSpc>
              <a:spcBef>
                <a:spcPts val="900"/>
              </a:spcBef>
              <a:spcAft>
                <a:spcPts val="0"/>
              </a:spcAft>
              <a:buClr>
                <a:schemeClr val="dk1"/>
              </a:buClr>
              <a:buSzPts val="2000"/>
              <a:buNone/>
            </a:pPr>
            <a:r>
              <a:rPr lang="fr-CH" sz="2000" dirty="0" err="1">
                <a:solidFill>
                  <a:schemeClr val="dk1"/>
                </a:solidFill>
              </a:rPr>
              <a:t>Athletes</a:t>
            </a:r>
            <a:r>
              <a:rPr lang="fr-CH" sz="2000" dirty="0">
                <a:solidFill>
                  <a:schemeClr val="dk1"/>
                </a:solidFill>
              </a:rPr>
              <a:t> have the option to </a:t>
            </a:r>
            <a:r>
              <a:rPr lang="fr-CH" sz="2000" dirty="0" err="1">
                <a:solidFill>
                  <a:schemeClr val="dk1"/>
                </a:solidFill>
              </a:rPr>
              <a:t>decide</a:t>
            </a:r>
            <a:r>
              <a:rPr lang="fr-CH" sz="2000" dirty="0">
                <a:solidFill>
                  <a:schemeClr val="dk1"/>
                </a:solidFill>
              </a:rPr>
              <a:t> </a:t>
            </a:r>
            <a:r>
              <a:rPr lang="fr-CH" sz="2000" dirty="0" err="1">
                <a:solidFill>
                  <a:schemeClr val="dk1"/>
                </a:solidFill>
              </a:rPr>
              <a:t>whether</a:t>
            </a:r>
            <a:r>
              <a:rPr lang="fr-CH" sz="2000" dirty="0">
                <a:solidFill>
                  <a:schemeClr val="dk1"/>
                </a:solidFill>
              </a:rPr>
              <a:t> to stop at the penalty box and serve the penalty or continue to the finish. Not </a:t>
            </a:r>
            <a:r>
              <a:rPr lang="fr-CH" sz="2000" dirty="0" err="1">
                <a:solidFill>
                  <a:schemeClr val="dk1"/>
                </a:solidFill>
              </a:rPr>
              <a:t>stopping</a:t>
            </a:r>
            <a:r>
              <a:rPr lang="fr-CH" sz="2000" dirty="0">
                <a:solidFill>
                  <a:schemeClr val="dk1"/>
                </a:solidFill>
              </a:rPr>
              <a:t> </a:t>
            </a:r>
            <a:r>
              <a:rPr lang="fr-CH" sz="2000" dirty="0" err="1">
                <a:solidFill>
                  <a:schemeClr val="dk1"/>
                </a:solidFill>
              </a:rPr>
              <a:t>will</a:t>
            </a:r>
            <a:r>
              <a:rPr lang="fr-CH" sz="2000" dirty="0">
                <a:solidFill>
                  <a:schemeClr val="dk1"/>
                </a:solidFill>
              </a:rPr>
              <a:t> </a:t>
            </a:r>
            <a:r>
              <a:rPr lang="fr-CH" sz="2000" dirty="0" err="1">
                <a:solidFill>
                  <a:schemeClr val="dk1"/>
                </a:solidFill>
              </a:rPr>
              <a:t>result</a:t>
            </a:r>
            <a:r>
              <a:rPr lang="fr-CH" sz="2000" dirty="0">
                <a:solidFill>
                  <a:schemeClr val="dk1"/>
                </a:solidFill>
              </a:rPr>
              <a:t> in DSQ on </a:t>
            </a:r>
            <a:r>
              <a:rPr lang="fr-CH" sz="2000" dirty="0" err="1">
                <a:solidFill>
                  <a:schemeClr val="dk1"/>
                </a:solidFill>
              </a:rPr>
              <a:t>crossing</a:t>
            </a:r>
            <a:r>
              <a:rPr lang="fr-CH" sz="2000" dirty="0">
                <a:solidFill>
                  <a:schemeClr val="dk1"/>
                </a:solidFill>
              </a:rPr>
              <a:t> the finish line. The </a:t>
            </a:r>
            <a:r>
              <a:rPr lang="fr-CH" sz="2000" dirty="0" err="1">
                <a:solidFill>
                  <a:schemeClr val="dk1"/>
                </a:solidFill>
              </a:rPr>
              <a:t>athlete</a:t>
            </a:r>
            <a:r>
              <a:rPr lang="fr-CH" sz="2000" dirty="0">
                <a:solidFill>
                  <a:schemeClr val="dk1"/>
                </a:solidFill>
              </a:rPr>
              <a:t> </a:t>
            </a:r>
            <a:br>
              <a:rPr lang="fr-CH" sz="2000" dirty="0">
                <a:solidFill>
                  <a:schemeClr val="dk1"/>
                </a:solidFill>
              </a:rPr>
            </a:br>
            <a:r>
              <a:rPr lang="fr-CH" sz="2000" dirty="0" err="1">
                <a:solidFill>
                  <a:schemeClr val="dk1"/>
                </a:solidFill>
              </a:rPr>
              <a:t>may</a:t>
            </a:r>
            <a:r>
              <a:rPr lang="fr-CH" sz="2000" dirty="0">
                <a:solidFill>
                  <a:schemeClr val="dk1"/>
                </a:solidFill>
              </a:rPr>
              <a:t> </a:t>
            </a:r>
            <a:r>
              <a:rPr lang="fr-CH" sz="2000" dirty="0" err="1">
                <a:solidFill>
                  <a:schemeClr val="dk1"/>
                </a:solidFill>
              </a:rPr>
              <a:t>then</a:t>
            </a:r>
            <a:r>
              <a:rPr lang="fr-CH" sz="2000" dirty="0">
                <a:solidFill>
                  <a:schemeClr val="dk1"/>
                </a:solidFill>
              </a:rPr>
              <a:t> </a:t>
            </a:r>
            <a:r>
              <a:rPr lang="fr-CH" sz="2000" dirty="0" err="1">
                <a:solidFill>
                  <a:schemeClr val="dk1"/>
                </a:solidFill>
              </a:rPr>
              <a:t>protest</a:t>
            </a:r>
            <a:r>
              <a:rPr lang="fr-CH" sz="2000" dirty="0">
                <a:solidFill>
                  <a:schemeClr val="dk1"/>
                </a:solidFill>
              </a:rPr>
              <a:t> the penalty. Evidence </a:t>
            </a:r>
            <a:r>
              <a:rPr lang="fr-CH" sz="2000" dirty="0" err="1">
                <a:solidFill>
                  <a:schemeClr val="dk1"/>
                </a:solidFill>
              </a:rPr>
              <a:t>will</a:t>
            </a:r>
            <a:r>
              <a:rPr lang="fr-CH" sz="2000" dirty="0">
                <a:solidFill>
                  <a:schemeClr val="dk1"/>
                </a:solidFill>
              </a:rPr>
              <a:t> </a:t>
            </a:r>
            <a:r>
              <a:rPr lang="fr-CH" sz="2000" dirty="0" err="1">
                <a:solidFill>
                  <a:schemeClr val="dk1"/>
                </a:solidFill>
              </a:rPr>
              <a:t>only</a:t>
            </a:r>
            <a:r>
              <a:rPr lang="fr-CH" sz="2000" dirty="0">
                <a:solidFill>
                  <a:schemeClr val="dk1"/>
                </a:solidFill>
              </a:rPr>
              <a:t> </a:t>
            </a:r>
            <a:r>
              <a:rPr lang="fr-CH" sz="2000" dirty="0" err="1">
                <a:solidFill>
                  <a:schemeClr val="dk1"/>
                </a:solidFill>
              </a:rPr>
              <a:t>be</a:t>
            </a:r>
            <a:r>
              <a:rPr lang="fr-CH" sz="2000" dirty="0">
                <a:solidFill>
                  <a:schemeClr val="dk1"/>
                </a:solidFill>
              </a:rPr>
              <a:t> made </a:t>
            </a:r>
            <a:r>
              <a:rPr lang="fr-CH" sz="2000" dirty="0" err="1">
                <a:solidFill>
                  <a:schemeClr val="dk1"/>
                </a:solidFill>
              </a:rPr>
              <a:t>available</a:t>
            </a:r>
            <a:r>
              <a:rPr lang="fr-CH" sz="2000" dirty="0">
                <a:solidFill>
                  <a:schemeClr val="dk1"/>
                </a:solidFill>
              </a:rPr>
              <a:t> if an </a:t>
            </a:r>
            <a:br>
              <a:rPr lang="fr-CH" sz="2000" dirty="0">
                <a:solidFill>
                  <a:schemeClr val="dk1"/>
                </a:solidFill>
              </a:rPr>
            </a:br>
            <a:r>
              <a:rPr lang="fr-CH" sz="2000" dirty="0" err="1">
                <a:solidFill>
                  <a:schemeClr val="dk1"/>
                </a:solidFill>
              </a:rPr>
              <a:t>protest</a:t>
            </a:r>
            <a:r>
              <a:rPr lang="fr-CH" sz="2000" dirty="0">
                <a:solidFill>
                  <a:schemeClr val="dk1"/>
                </a:solidFill>
              </a:rPr>
              <a:t> </a:t>
            </a:r>
            <a:r>
              <a:rPr lang="fr-CH" sz="2000" dirty="0" err="1">
                <a:solidFill>
                  <a:schemeClr val="dk1"/>
                </a:solidFill>
              </a:rPr>
              <a:t>is</a:t>
            </a:r>
            <a:r>
              <a:rPr lang="fr-CH" sz="2000" dirty="0">
                <a:solidFill>
                  <a:schemeClr val="dk1"/>
                </a:solidFill>
              </a:rPr>
              <a:t> </a:t>
            </a:r>
            <a:r>
              <a:rPr lang="fr-CH" sz="2000" dirty="0" err="1">
                <a:solidFill>
                  <a:schemeClr val="dk1"/>
                </a:solidFill>
              </a:rPr>
              <a:t>filed</a:t>
            </a:r>
            <a:r>
              <a:rPr lang="fr-CH" sz="2000" dirty="0">
                <a:solidFill>
                  <a:schemeClr val="dk1"/>
                </a:solidFill>
              </a:rPr>
              <a:t>.</a:t>
            </a:r>
            <a:endParaRPr dirty="0"/>
          </a:p>
        </p:txBody>
      </p:sp>
      <p:sp>
        <p:nvSpPr>
          <p:cNvPr id="356" name="Google Shape;356;p2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36</a:t>
            </a:fld>
            <a:endParaRPr/>
          </a:p>
        </p:txBody>
      </p:sp>
      <p:sp>
        <p:nvSpPr>
          <p:cNvPr id="357" name="Google Shape;357;p2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Penalty Box</a:t>
            </a:r>
            <a:endParaRPr sz="2400">
              <a:solidFill>
                <a:schemeClr val="accent2"/>
              </a:solidFill>
              <a:latin typeface="Arial"/>
              <a:ea typeface="Arial"/>
              <a:cs typeface="Arial"/>
              <a:sym typeface="Arial"/>
            </a:endParaRPr>
          </a:p>
        </p:txBody>
      </p:sp>
      <p:sp>
        <p:nvSpPr>
          <p:cNvPr id="363" name="Google Shape;363;p30"/>
          <p:cNvSpPr txBox="1">
            <a:spLocks noGrp="1"/>
          </p:cNvSpPr>
          <p:nvPr>
            <p:ph type="body" idx="1"/>
          </p:nvPr>
        </p:nvSpPr>
        <p:spPr>
          <a:xfrm>
            <a:off x="656964" y="1647826"/>
            <a:ext cx="11060904" cy="3687163"/>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fr-CH" b="1"/>
              <a:t>Rule interpretation</a:t>
            </a:r>
            <a:endParaRPr/>
          </a:p>
          <a:p>
            <a:pPr marL="363538" lvl="0" indent="-363538" algn="l" rtl="0">
              <a:lnSpc>
                <a:spcPct val="100000"/>
              </a:lnSpc>
              <a:spcBef>
                <a:spcPts val="600"/>
              </a:spcBef>
              <a:spcAft>
                <a:spcPts val="0"/>
              </a:spcAft>
              <a:buClr>
                <a:srgbClr val="000000"/>
              </a:buClr>
              <a:buSzPts val="2000"/>
              <a:buChar char="-"/>
            </a:pPr>
            <a:r>
              <a:rPr lang="fr-CH" sz="2000" b="1"/>
              <a:t>Mount after the mount line: </a:t>
            </a:r>
            <a:r>
              <a:rPr lang="fr-CH" sz="2000"/>
              <a:t>An athlete’s foot must contact the ground past the mount line, before the athlete mounts the bike. If this contact doesn’t occur, it is considered an infringement of the rules </a:t>
            </a:r>
            <a:r>
              <a:rPr lang="fr-CH" sz="2000" b="1"/>
              <a:t>(M).</a:t>
            </a:r>
            <a:endParaRPr/>
          </a:p>
          <a:p>
            <a:pPr marL="363538" lvl="0" indent="-363538" algn="l" rtl="0">
              <a:lnSpc>
                <a:spcPct val="100000"/>
              </a:lnSpc>
              <a:spcBef>
                <a:spcPts val="900"/>
              </a:spcBef>
              <a:spcAft>
                <a:spcPts val="0"/>
              </a:spcAft>
              <a:buClr>
                <a:srgbClr val="000000"/>
              </a:buClr>
              <a:buSzPts val="2000"/>
              <a:buChar char="-"/>
            </a:pPr>
            <a:r>
              <a:rPr lang="fr-CH" sz="2000" b="1"/>
              <a:t>Dismount before the dismount line</a:t>
            </a:r>
            <a:r>
              <a:rPr lang="fr-CH" sz="2000"/>
              <a:t>: An athlete’s foot must contact the ground before the dismount line after the athlete dismounts the bike. If this contact doesn’t occur, it is considered an infringement of the rules </a:t>
            </a:r>
            <a:r>
              <a:rPr lang="fr-CH" sz="2000" b="1"/>
              <a:t>(D).</a:t>
            </a:r>
            <a:endParaRPr/>
          </a:p>
          <a:p>
            <a:pPr marL="363538" lvl="0" indent="-363538" algn="l" rtl="0">
              <a:lnSpc>
                <a:spcPct val="100000"/>
              </a:lnSpc>
              <a:spcBef>
                <a:spcPts val="900"/>
              </a:spcBef>
              <a:spcAft>
                <a:spcPts val="0"/>
              </a:spcAft>
              <a:buClr>
                <a:srgbClr val="000000"/>
              </a:buClr>
              <a:buSzPts val="2000"/>
              <a:buChar char="-"/>
            </a:pPr>
            <a:r>
              <a:rPr lang="fr-CH" sz="2000" b="1"/>
              <a:t>Discharge or store your equipment inside your designated area</a:t>
            </a:r>
            <a:r>
              <a:rPr lang="fr-CH" sz="2000"/>
              <a:t>: Leaving the equipment (swim cap, goggles, helmet, etc.) in the designated box. If leaving the equipment outside the box, it is considered an infringement of the rules </a:t>
            </a:r>
            <a:r>
              <a:rPr lang="fr-CH" sz="2000" b="1"/>
              <a:t>(E).</a:t>
            </a:r>
            <a:endParaRPr/>
          </a:p>
        </p:txBody>
      </p:sp>
      <p:sp>
        <p:nvSpPr>
          <p:cNvPr id="364" name="Google Shape;36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37</a:t>
            </a:fld>
            <a:endParaRPr/>
          </a:p>
        </p:txBody>
      </p:sp>
      <p:sp>
        <p:nvSpPr>
          <p:cNvPr id="365" name="Google Shape;36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Penalty Box</a:t>
            </a:r>
            <a:endParaRPr sz="2400">
              <a:solidFill>
                <a:schemeClr val="accent2"/>
              </a:solidFill>
              <a:latin typeface="Arial"/>
              <a:ea typeface="Arial"/>
              <a:cs typeface="Arial"/>
              <a:sym typeface="Arial"/>
            </a:endParaRPr>
          </a:p>
        </p:txBody>
      </p:sp>
      <p:sp>
        <p:nvSpPr>
          <p:cNvPr id="371" name="Google Shape;371;p31"/>
          <p:cNvSpPr txBox="1">
            <a:spLocks noGrp="1"/>
          </p:cNvSpPr>
          <p:nvPr>
            <p:ph type="body" idx="1"/>
          </p:nvPr>
        </p:nvSpPr>
        <p:spPr>
          <a:xfrm>
            <a:off x="656964" y="1834087"/>
            <a:ext cx="11060904" cy="3363957"/>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1800"/>
              <a:buNone/>
            </a:pPr>
            <a:r>
              <a:rPr lang="fr-CH" sz="1800" dirty="0"/>
              <a:t>If </a:t>
            </a:r>
            <a:r>
              <a:rPr lang="fr-CH" sz="1800" dirty="0" err="1"/>
              <a:t>you</a:t>
            </a:r>
            <a:r>
              <a:rPr lang="fr-CH" sz="1800" dirty="0"/>
              <a:t> </a:t>
            </a:r>
            <a:r>
              <a:rPr lang="fr-CH" sz="1800" dirty="0" err="1"/>
              <a:t>incur</a:t>
            </a:r>
            <a:r>
              <a:rPr lang="fr-CH" sz="1800" dirty="0"/>
              <a:t> a penalty, </a:t>
            </a:r>
            <a:r>
              <a:rPr lang="fr-CH" sz="1800" dirty="0" err="1"/>
              <a:t>you</a:t>
            </a:r>
            <a:r>
              <a:rPr lang="fr-CH" sz="1800" dirty="0"/>
              <a:t> </a:t>
            </a:r>
            <a:r>
              <a:rPr lang="fr-CH" sz="1800" dirty="0" err="1"/>
              <a:t>will</a:t>
            </a:r>
            <a:r>
              <a:rPr lang="fr-CH" sz="1800" dirty="0"/>
              <a:t> </a:t>
            </a:r>
            <a:r>
              <a:rPr lang="fr-CH" sz="1800" dirty="0" err="1"/>
              <a:t>find</a:t>
            </a:r>
            <a:r>
              <a:rPr lang="fr-CH" sz="1800" dirty="0"/>
              <a:t> </a:t>
            </a:r>
            <a:r>
              <a:rPr lang="fr-CH" sz="1800" b="1" dirty="0" err="1">
                <a:solidFill>
                  <a:schemeClr val="dk1"/>
                </a:solidFill>
              </a:rPr>
              <a:t>your</a:t>
            </a:r>
            <a:r>
              <a:rPr lang="fr-CH" sz="1800" b="1" dirty="0">
                <a:solidFill>
                  <a:schemeClr val="dk1"/>
                </a:solidFill>
              </a:rPr>
              <a:t> </a:t>
            </a:r>
            <a:r>
              <a:rPr lang="fr-CH" sz="1800" b="1" dirty="0" err="1">
                <a:solidFill>
                  <a:schemeClr val="dk1"/>
                </a:solidFill>
              </a:rPr>
              <a:t>number</a:t>
            </a:r>
            <a:r>
              <a:rPr lang="fr-CH" sz="1800" b="1" dirty="0">
                <a:solidFill>
                  <a:schemeClr val="dk1"/>
                </a:solidFill>
              </a:rPr>
              <a:t> plus a </a:t>
            </a:r>
            <a:r>
              <a:rPr lang="fr-CH" sz="1800" b="1" dirty="0" err="1">
                <a:solidFill>
                  <a:schemeClr val="dk1"/>
                </a:solidFill>
              </a:rPr>
              <a:t>letter</a:t>
            </a:r>
            <a:r>
              <a:rPr lang="fr-CH" sz="1800" b="1" dirty="0">
                <a:solidFill>
                  <a:schemeClr val="dk1"/>
                </a:solidFill>
              </a:rPr>
              <a:t> </a:t>
            </a:r>
            <a:r>
              <a:rPr lang="fr-CH" sz="1800" dirty="0"/>
              <a:t>code </a:t>
            </a:r>
            <a:r>
              <a:rPr lang="fr-CH" sz="1800" dirty="0" err="1"/>
              <a:t>indicating</a:t>
            </a:r>
            <a:r>
              <a:rPr lang="fr-CH" sz="1800" dirty="0"/>
              <a:t> the nature of the infraction: </a:t>
            </a:r>
            <a:endParaRPr dirty="0"/>
          </a:p>
          <a:p>
            <a:pPr marL="0" lvl="0" indent="0" algn="l" rtl="0">
              <a:lnSpc>
                <a:spcPct val="140000"/>
              </a:lnSpc>
              <a:spcBef>
                <a:spcPts val="600"/>
              </a:spcBef>
              <a:spcAft>
                <a:spcPts val="0"/>
              </a:spcAft>
              <a:buClr>
                <a:srgbClr val="000000"/>
              </a:buClr>
              <a:buSzPts val="2400"/>
              <a:buNone/>
            </a:pPr>
            <a:r>
              <a:rPr lang="fr-CH" b="1" dirty="0"/>
              <a:t>Violations </a:t>
            </a:r>
            <a:r>
              <a:rPr lang="fr-CH" b="1" dirty="0" err="1"/>
              <a:t>Abbreviations</a:t>
            </a:r>
            <a:r>
              <a:rPr lang="fr-CH" b="1" dirty="0"/>
              <a:t>:</a:t>
            </a:r>
          </a:p>
          <a:p>
            <a:pPr marL="0" lvl="0" indent="0"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0" lvl="0" indent="0" algn="l" rtl="0">
              <a:lnSpc>
                <a:spcPct val="140000"/>
              </a:lnSpc>
              <a:spcBef>
                <a:spcPts val="600"/>
              </a:spcBef>
              <a:spcAft>
                <a:spcPts val="0"/>
              </a:spcAft>
              <a:buClr>
                <a:srgbClr val="000000"/>
              </a:buClr>
              <a:buSzPts val="2000"/>
              <a:buNone/>
            </a:pPr>
            <a:r>
              <a:rPr lang="fr-CH" sz="2000" dirty="0"/>
              <a:t>For </a:t>
            </a:r>
            <a:r>
              <a:rPr lang="fr-CH" sz="2000" dirty="0" err="1"/>
              <a:t>example</a:t>
            </a:r>
            <a:r>
              <a:rPr lang="fr-CH" sz="2000" dirty="0"/>
              <a:t>:</a:t>
            </a:r>
            <a:endParaRPr dirty="0"/>
          </a:p>
        </p:txBody>
      </p:sp>
      <p:sp>
        <p:nvSpPr>
          <p:cNvPr id="372" name="Google Shape;37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38</a:t>
            </a:fld>
            <a:endParaRPr/>
          </a:p>
        </p:txBody>
      </p:sp>
      <p:sp>
        <p:nvSpPr>
          <p:cNvPr id="373" name="Google Shape;37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375" name="Google Shape;375;p31"/>
          <p:cNvGraphicFramePr/>
          <p:nvPr>
            <p:extLst>
              <p:ext uri="{D42A27DB-BD31-4B8C-83A1-F6EECF244321}">
                <p14:modId xmlns:p14="http://schemas.microsoft.com/office/powerpoint/2010/main" val="1042390169"/>
              </p:ext>
            </p:extLst>
          </p:nvPr>
        </p:nvGraphicFramePr>
        <p:xfrm>
          <a:off x="965200" y="5125601"/>
          <a:ext cx="10261600" cy="1036340"/>
        </p:xfrm>
        <a:graphic>
          <a:graphicData uri="http://schemas.openxmlformats.org/drawingml/2006/table">
            <a:tbl>
              <a:tblPr firstRow="1" bandRow="1">
                <a:noFill/>
                <a:tableStyleId>{8031EE75-F77F-40D5-B80C-B8173DB4C949}</a:tableStyleId>
              </a:tblPr>
              <a:tblGrid>
                <a:gridCol w="1761050">
                  <a:extLst>
                    <a:ext uri="{9D8B030D-6E8A-4147-A177-3AD203B41FA5}">
                      <a16:colId xmlns:a16="http://schemas.microsoft.com/office/drawing/2014/main" val="20000"/>
                    </a:ext>
                  </a:extLst>
                </a:gridCol>
                <a:gridCol w="8500550">
                  <a:extLst>
                    <a:ext uri="{9D8B030D-6E8A-4147-A177-3AD203B41FA5}">
                      <a16:colId xmlns:a16="http://schemas.microsoft.com/office/drawing/2014/main" val="20001"/>
                    </a:ext>
                  </a:extLst>
                </a:gridCol>
              </a:tblGrid>
              <a:tr h="290225">
                <a:tc>
                  <a:txBody>
                    <a:bodyPr/>
                    <a:lstStyle/>
                    <a:p>
                      <a:pPr marL="0" marR="0" lvl="0" indent="0" algn="l" rtl="0">
                        <a:spcBef>
                          <a:spcPts val="0"/>
                        </a:spcBef>
                        <a:spcAft>
                          <a:spcPts val="0"/>
                        </a:spcAft>
                        <a:buNone/>
                      </a:pPr>
                      <a:r>
                        <a:rPr lang="fr-CH" sz="2000" b="1">
                          <a:solidFill>
                            <a:srgbClr val="000000"/>
                          </a:solidFill>
                        </a:rPr>
                        <a:t>12 D</a:t>
                      </a:r>
                      <a:endParaRPr sz="2000" b="1">
                        <a:solidFill>
                          <a:srgbClr val="000000"/>
                        </a:solidFill>
                      </a:endParaRPr>
                    </a:p>
                  </a:txBody>
                  <a:tcPr marL="91450" marR="91450" marT="45725" marB="45725"/>
                </a:tc>
                <a:tc>
                  <a:txBody>
                    <a:bodyPr/>
                    <a:lstStyle/>
                    <a:p>
                      <a:pPr marL="0" marR="0" lvl="0" indent="0" algn="l" rtl="0">
                        <a:spcBef>
                          <a:spcPts val="0"/>
                        </a:spcBef>
                        <a:spcAft>
                          <a:spcPts val="0"/>
                        </a:spcAft>
                        <a:buNone/>
                      </a:pPr>
                      <a:r>
                        <a:rPr lang="fr-CH" sz="1800">
                          <a:solidFill>
                            <a:srgbClr val="000000"/>
                          </a:solidFill>
                        </a:rPr>
                        <a:t>athlete #12 received a time penalty for a dismount line violation</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CH" sz="2000" b="1">
                          <a:solidFill>
                            <a:srgbClr val="000000"/>
                          </a:solidFill>
                          <a:latin typeface="Arial"/>
                          <a:ea typeface="Arial"/>
                          <a:cs typeface="Arial"/>
                          <a:sym typeface="Arial"/>
                        </a:rPr>
                        <a:t>12x2 ME</a:t>
                      </a:r>
                      <a:endParaRPr sz="2000" b="1">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fr-CH" sz="1800" dirty="0" err="1">
                          <a:solidFill>
                            <a:srgbClr val="000000"/>
                          </a:solidFill>
                        </a:rPr>
                        <a:t>athlete</a:t>
                      </a:r>
                      <a:r>
                        <a:rPr lang="fr-CH" sz="1800" dirty="0">
                          <a:solidFill>
                            <a:srgbClr val="000000"/>
                          </a:solidFill>
                        </a:rPr>
                        <a:t> #12 </a:t>
                      </a:r>
                      <a:r>
                        <a:rPr lang="fr-CH" sz="1800" dirty="0" err="1">
                          <a:solidFill>
                            <a:srgbClr val="000000"/>
                          </a:solidFill>
                        </a:rPr>
                        <a:t>received</a:t>
                      </a:r>
                      <a:r>
                        <a:rPr lang="fr-CH" sz="1800" dirty="0">
                          <a:solidFill>
                            <a:srgbClr val="000000"/>
                          </a:solidFill>
                        </a:rPr>
                        <a:t> 2-time penalties for </a:t>
                      </a:r>
                      <a:r>
                        <a:rPr lang="fr-CH" sz="1800" dirty="0" err="1">
                          <a:solidFill>
                            <a:srgbClr val="000000"/>
                          </a:solidFill>
                        </a:rPr>
                        <a:t>mount</a:t>
                      </a:r>
                      <a:r>
                        <a:rPr lang="fr-CH" sz="1800" dirty="0">
                          <a:solidFill>
                            <a:srgbClr val="000000"/>
                          </a:solidFill>
                        </a:rPr>
                        <a:t> line and </a:t>
                      </a:r>
                      <a:r>
                        <a:rPr lang="fr-CH" sz="1800" dirty="0" err="1">
                          <a:solidFill>
                            <a:srgbClr val="000000"/>
                          </a:solidFill>
                        </a:rPr>
                        <a:t>equipment</a:t>
                      </a:r>
                      <a:r>
                        <a:rPr lang="fr-CH" sz="1800" dirty="0">
                          <a:solidFill>
                            <a:srgbClr val="000000"/>
                          </a:solidFill>
                        </a:rPr>
                        <a:t> </a:t>
                      </a:r>
                      <a:br>
                        <a:rPr lang="fr-CH" sz="1800" dirty="0">
                          <a:solidFill>
                            <a:srgbClr val="000000"/>
                          </a:solidFill>
                        </a:rPr>
                      </a:br>
                      <a:r>
                        <a:rPr lang="fr-CH" sz="1800" dirty="0" err="1">
                          <a:solidFill>
                            <a:srgbClr val="000000"/>
                          </a:solidFill>
                        </a:rPr>
                        <a:t>outside</a:t>
                      </a:r>
                      <a:r>
                        <a:rPr lang="fr-CH" sz="1800" dirty="0">
                          <a:solidFill>
                            <a:srgbClr val="000000"/>
                          </a:solidFill>
                        </a:rPr>
                        <a:t> the box violations</a:t>
                      </a:r>
                      <a:endParaRPr sz="1800" dirty="0">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 name="Google Shape;448;p40">
            <a:extLst>
              <a:ext uri="{FF2B5EF4-FFF2-40B4-BE49-F238E27FC236}">
                <a16:creationId xmlns:a16="http://schemas.microsoft.com/office/drawing/2014/main" id="{B97B43B5-6FE2-AABC-E09B-D9547FABB6CE}"/>
              </a:ext>
            </a:extLst>
          </p:cNvPr>
          <p:cNvGraphicFramePr/>
          <p:nvPr>
            <p:extLst>
              <p:ext uri="{D42A27DB-BD31-4B8C-83A1-F6EECF244321}">
                <p14:modId xmlns:p14="http://schemas.microsoft.com/office/powerpoint/2010/main" val="341419864"/>
              </p:ext>
            </p:extLst>
          </p:nvPr>
        </p:nvGraphicFramePr>
        <p:xfrm>
          <a:off x="739079" y="2888802"/>
          <a:ext cx="10591014" cy="1585000"/>
        </p:xfrm>
        <a:graphic>
          <a:graphicData uri="http://schemas.openxmlformats.org/drawingml/2006/table">
            <a:tbl>
              <a:tblPr firstRow="1" bandRow="1">
                <a:noFill/>
              </a:tblPr>
              <a:tblGrid>
                <a:gridCol w="3524432">
                  <a:extLst>
                    <a:ext uri="{9D8B030D-6E8A-4147-A177-3AD203B41FA5}">
                      <a16:colId xmlns:a16="http://schemas.microsoft.com/office/drawing/2014/main" val="20000"/>
                    </a:ext>
                  </a:extLst>
                </a:gridCol>
                <a:gridCol w="1522458">
                  <a:extLst>
                    <a:ext uri="{9D8B030D-6E8A-4147-A177-3AD203B41FA5}">
                      <a16:colId xmlns:a16="http://schemas.microsoft.com/office/drawing/2014/main" val="20001"/>
                    </a:ext>
                  </a:extLst>
                </a:gridCol>
                <a:gridCol w="529551">
                  <a:extLst>
                    <a:ext uri="{9D8B030D-6E8A-4147-A177-3AD203B41FA5}">
                      <a16:colId xmlns:a16="http://schemas.microsoft.com/office/drawing/2014/main" val="20002"/>
                    </a:ext>
                  </a:extLst>
                </a:gridCol>
                <a:gridCol w="3640661">
                  <a:extLst>
                    <a:ext uri="{9D8B030D-6E8A-4147-A177-3AD203B41FA5}">
                      <a16:colId xmlns:a16="http://schemas.microsoft.com/office/drawing/2014/main" val="20003"/>
                    </a:ext>
                  </a:extLst>
                </a:gridCol>
                <a:gridCol w="1373912">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2000" b="1" dirty="0">
                          <a:solidFill>
                            <a:srgbClr val="000000"/>
                          </a:solidFill>
                        </a:rPr>
                        <a:t>Dismount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D</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L</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7783"/>
                  </a:ext>
                </a:extLst>
              </a:tr>
              <a:tr h="370850">
                <a:tc>
                  <a:txBody>
                    <a:bodyPr/>
                    <a:lstStyle/>
                    <a:p>
                      <a:pPr marL="0" marR="0" lvl="0" indent="0" algn="l" rtl="0">
                        <a:spcBef>
                          <a:spcPts val="0"/>
                        </a:spcBef>
                        <a:spcAft>
                          <a:spcPts val="0"/>
                        </a:spcAft>
                        <a:buNone/>
                      </a:pPr>
                      <a:r>
                        <a:rPr lang="en-US" sz="2000" b="1" dirty="0">
                          <a:solidFill>
                            <a:srgbClr val="000000"/>
                          </a:solidFill>
                        </a:rPr>
                        <a:t>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M</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Equipment outside the box</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E</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rgbClr val="000000"/>
                          </a:solidFill>
                        </a:rPr>
                        <a:t>Swim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a:solidFill>
                            <a:srgbClr val="000000"/>
                          </a:solidFill>
                        </a:rPr>
                        <a:t>S</a:t>
                      </a:r>
                      <a:endParaRPr sz="200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Bike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B</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rgbClr val="000000"/>
                          </a:solidFill>
                        </a:rPr>
                        <a:t>Run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R</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Other violations</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68C4-DA19-E390-FF8B-6E9F4FC877DF}"/>
              </a:ext>
            </a:extLst>
          </p:cNvPr>
          <p:cNvSpPr>
            <a:spLocks noGrp="1"/>
          </p:cNvSpPr>
          <p:nvPr>
            <p:ph type="title"/>
          </p:nvPr>
        </p:nvSpPr>
        <p:spPr/>
        <p:txBody>
          <a:bodyPr/>
          <a:lstStyle/>
          <a:p>
            <a:r>
              <a:rPr lang="en-US" sz="3200" dirty="0"/>
              <a:t>Right to protest</a:t>
            </a:r>
            <a:endParaRPr lang="fr-CH" dirty="0"/>
          </a:p>
        </p:txBody>
      </p:sp>
      <p:sp>
        <p:nvSpPr>
          <p:cNvPr id="3" name="Text Placeholder 2">
            <a:extLst>
              <a:ext uri="{FF2B5EF4-FFF2-40B4-BE49-F238E27FC236}">
                <a16:creationId xmlns:a16="http://schemas.microsoft.com/office/drawing/2014/main" id="{7502A71E-DDC3-701F-AC0D-FB95E11BB9E1}"/>
              </a:ext>
            </a:extLst>
          </p:cNvPr>
          <p:cNvSpPr>
            <a:spLocks noGrp="1"/>
          </p:cNvSpPr>
          <p:nvPr>
            <p:ph type="body" idx="1"/>
          </p:nvPr>
        </p:nvSpPr>
        <p:spPr/>
        <p:txBody>
          <a:bodyPr/>
          <a:lstStyle/>
          <a:p>
            <a:r>
              <a:rPr lang="en-US" sz="2000" b="0" i="0" u="none" strike="noStrike" baseline="0" dirty="0">
                <a:solidFill>
                  <a:srgbClr val="000000"/>
                </a:solidFill>
                <a:latin typeface="Arial" panose="020B0604020202020204" pitchFamily="34" charset="0"/>
              </a:rPr>
              <a:t>An Athlete who receives a penalty may protest, with the exception of: </a:t>
            </a:r>
          </a:p>
          <a:p>
            <a:pPr marL="571500" lvl="1" indent="0">
              <a:buNone/>
            </a:pPr>
            <a:r>
              <a:rPr lang="en-US" b="0" i="0" u="none" strike="noStrike" baseline="0" dirty="0">
                <a:solidFill>
                  <a:srgbClr val="000000"/>
                </a:solidFill>
                <a:latin typeface="Arial" panose="020B0604020202020204" pitchFamily="34" charset="0"/>
              </a:rPr>
              <a:t>(</a:t>
            </a:r>
            <a:r>
              <a:rPr lang="en-US" b="0" i="0" u="none" strike="noStrike" baseline="0" dirty="0" err="1">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 a penalty for a drafting violation; and </a:t>
            </a:r>
          </a:p>
          <a:p>
            <a:pPr marL="571500" lvl="1" indent="0">
              <a:buNone/>
            </a:pPr>
            <a:r>
              <a:rPr lang="en-US" b="0" i="0" u="none" strike="noStrike" baseline="0" dirty="0">
                <a:solidFill>
                  <a:srgbClr val="000000"/>
                </a:solidFill>
                <a:latin typeface="Arial" panose="020B0604020202020204" pitchFamily="34" charset="0"/>
              </a:rPr>
              <a:t>(ii) </a:t>
            </a:r>
            <a:r>
              <a:rPr lang="en-US" b="1" i="0" u="none" strike="noStrike" baseline="0" dirty="0">
                <a:solidFill>
                  <a:srgbClr val="000000"/>
                </a:solidFill>
                <a:latin typeface="Arial" panose="020B0604020202020204" pitchFamily="34" charset="0"/>
              </a:rPr>
              <a:t>a time penalty which has already been served. </a:t>
            </a:r>
          </a:p>
          <a:p>
            <a:endParaRPr lang="fr-CH"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If an athlete serves a time penalty, the athlete accepts the penalty, and no protest will be admitted. </a:t>
            </a:r>
          </a:p>
          <a:p>
            <a:pPr>
              <a:spcBef>
                <a:spcPts val="1200"/>
              </a:spcBef>
            </a:pPr>
            <a:r>
              <a:rPr lang="en-US" sz="2000" b="0" i="0" u="none" strike="noStrike" baseline="0" dirty="0">
                <a:solidFill>
                  <a:srgbClr val="000000"/>
                </a:solidFill>
                <a:latin typeface="Arial" panose="020B0604020202020204" pitchFamily="34" charset="0"/>
              </a:rPr>
              <a:t>If an athlete does not serve a time penalty, he/she will be disqualified but may protest against the disqualification and the decision of the Head Referee to issue the time penalty. </a:t>
            </a:r>
          </a:p>
          <a:p>
            <a:endParaRPr lang="fr-CH" dirty="0"/>
          </a:p>
        </p:txBody>
      </p:sp>
      <p:sp>
        <p:nvSpPr>
          <p:cNvPr id="4" name="Slide Number Placeholder 3">
            <a:extLst>
              <a:ext uri="{FF2B5EF4-FFF2-40B4-BE49-F238E27FC236}">
                <a16:creationId xmlns:a16="http://schemas.microsoft.com/office/drawing/2014/main" id="{EC9B1EAB-14BA-7C23-1B95-5CA6AE29F5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39</a:t>
            </a:fld>
            <a:endParaRPr lang="fr-CH"/>
          </a:p>
        </p:txBody>
      </p:sp>
    </p:spTree>
    <p:extLst>
      <p:ext uri="{BB962C8B-B14F-4D97-AF65-F5344CB8AC3E}">
        <p14:creationId xmlns:p14="http://schemas.microsoft.com/office/powerpoint/2010/main" val="15854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Welcome and introduction</a:t>
            </a:r>
            <a:endParaRPr/>
          </a:p>
        </p:txBody>
      </p:sp>
      <p:sp>
        <p:nvSpPr>
          <p:cNvPr id="144" name="Google Shape;144;p4"/>
          <p:cNvSpPr txBox="1">
            <a:spLocks noGrp="1"/>
          </p:cNvSpPr>
          <p:nvPr>
            <p:ph type="body" idx="1"/>
          </p:nvPr>
        </p:nvSpPr>
        <p:spPr>
          <a:xfrm>
            <a:off x="656963" y="1990725"/>
            <a:ext cx="11280479"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fr-CH"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Team Leader </a:t>
            </a:r>
            <a:r>
              <a:rPr lang="fr-CH"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Assistant Technical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Medical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fr-CH"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fr-CH"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381" name="Google Shape;381;p32"/>
          <p:cNvSpPr txBox="1">
            <a:spLocks noGrp="1"/>
          </p:cNvSpPr>
          <p:nvPr>
            <p:ph type="body" idx="1"/>
          </p:nvPr>
        </p:nvSpPr>
        <p:spPr>
          <a:xfrm>
            <a:off x="656963" y="1985554"/>
            <a:ext cx="10869000" cy="2208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“Mixed Zone” - immediately after finish 1, 2, 3 with host broadcaster first.                    </a:t>
            </a:r>
            <a:endParaRPr/>
          </a:p>
          <a:p>
            <a:pPr marL="363538" lvl="0" indent="-363538" algn="l" rtl="0">
              <a:lnSpc>
                <a:spcPct val="100000"/>
              </a:lnSpc>
              <a:spcBef>
                <a:spcPts val="1500"/>
              </a:spcBef>
              <a:spcAft>
                <a:spcPts val="0"/>
              </a:spcAft>
              <a:buClr>
                <a:srgbClr val="000000"/>
              </a:buClr>
              <a:buSzPts val="2000"/>
              <a:buChar char="-"/>
            </a:pPr>
            <a:r>
              <a:rPr lang="fr-CH" sz="2000"/>
              <a:t>Medal Presentation – protocol – at &lt;hh.mm&gt;</a:t>
            </a:r>
            <a:endParaRPr/>
          </a:p>
          <a:p>
            <a:pPr marL="363538" lvl="0" indent="-363538" algn="l" rtl="0">
              <a:lnSpc>
                <a:spcPct val="100000"/>
              </a:lnSpc>
              <a:spcBef>
                <a:spcPts val="1500"/>
              </a:spcBef>
              <a:spcAft>
                <a:spcPts val="0"/>
              </a:spcAft>
              <a:buClr>
                <a:srgbClr val="000000"/>
              </a:buClr>
              <a:buSzPts val="2000"/>
              <a:buChar char="-"/>
            </a:pPr>
            <a:r>
              <a:rPr lang="fr-CH" sz="2000"/>
              <a:t>Elite/U23/Junior athletes are not allowed to carry their country flag on the podium; there will be flags raising with the playing of the national anthem of the winner.</a:t>
            </a:r>
            <a:endParaRPr/>
          </a:p>
          <a:p>
            <a:pPr marL="363538" lvl="0" indent="-363538" algn="l" rtl="0">
              <a:lnSpc>
                <a:spcPct val="100000"/>
              </a:lnSpc>
              <a:spcBef>
                <a:spcPts val="1500"/>
              </a:spcBef>
              <a:spcAft>
                <a:spcPts val="0"/>
              </a:spcAft>
              <a:buClr>
                <a:srgbClr val="000000"/>
              </a:buClr>
              <a:buSzPts val="2000"/>
              <a:buChar char="-"/>
            </a:pPr>
            <a:r>
              <a:rPr lang="fr-CH" sz="2000"/>
              <a:t>Prize money </a:t>
            </a:r>
            <a:r>
              <a:rPr lang="fr-CH" sz="2000">
                <a:solidFill>
                  <a:schemeClr val="accent2"/>
                </a:solidFill>
              </a:rPr>
              <a:t>{insert procedure}</a:t>
            </a:r>
            <a:endParaRPr sz="2000">
              <a:solidFill>
                <a:schemeClr val="accent2"/>
              </a:solidFill>
            </a:endParaRPr>
          </a:p>
        </p:txBody>
      </p:sp>
      <p:sp>
        <p:nvSpPr>
          <p:cNvPr id="382" name="Google Shape;382;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40</a:t>
            </a:fld>
            <a:endParaRPr/>
          </a:p>
        </p:txBody>
      </p:sp>
      <p:sp>
        <p:nvSpPr>
          <p:cNvPr id="383" name="Google Shape;383;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389" name="Google Shape;389;p33"/>
          <p:cNvSpPr txBox="1">
            <a:spLocks noGrp="1"/>
          </p:cNvSpPr>
          <p:nvPr>
            <p:ph type="body" idx="1"/>
          </p:nvPr>
        </p:nvSpPr>
        <p:spPr>
          <a:xfrm>
            <a:off x="656964" y="1985554"/>
            <a:ext cx="10515600" cy="2401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fr-CH" sz="2000" b="1"/>
              <a:t>Anti-Doping Control</a:t>
            </a:r>
            <a:endParaRPr/>
          </a:p>
          <a:p>
            <a:pPr marL="536575" lvl="1" indent="-357188" algn="l" rtl="0">
              <a:lnSpc>
                <a:spcPct val="100000"/>
              </a:lnSpc>
              <a:spcBef>
                <a:spcPts val="900"/>
              </a:spcBef>
              <a:spcAft>
                <a:spcPts val="0"/>
              </a:spcAft>
              <a:buClr>
                <a:srgbClr val="000000"/>
              </a:buClr>
              <a:buSzPts val="2000"/>
              <a:buChar char="-"/>
            </a:pPr>
            <a:r>
              <a:rPr lang="fr-CH"/>
              <a:t>Photo ID is needed for every athlete to have ready for Doping Control</a:t>
            </a:r>
            <a:endParaRPr/>
          </a:p>
          <a:p>
            <a:pPr marL="536575" lvl="1" indent="-357188" algn="l" rtl="0">
              <a:lnSpc>
                <a:spcPct val="100000"/>
              </a:lnSpc>
              <a:spcBef>
                <a:spcPts val="900"/>
              </a:spcBef>
              <a:spcAft>
                <a:spcPts val="0"/>
              </a:spcAft>
              <a:buClr>
                <a:srgbClr val="000000"/>
              </a:buClr>
              <a:buSzPts val="2000"/>
              <a:buFont typeface="Arial"/>
              <a:buNone/>
            </a:pPr>
            <a:endParaRPr/>
          </a:p>
          <a:p>
            <a:pPr marL="0" lvl="0" indent="0" algn="l" rtl="0">
              <a:lnSpc>
                <a:spcPct val="100000"/>
              </a:lnSpc>
              <a:spcBef>
                <a:spcPts val="900"/>
              </a:spcBef>
              <a:spcAft>
                <a:spcPts val="0"/>
              </a:spcAft>
              <a:buClr>
                <a:srgbClr val="000000"/>
              </a:buClr>
              <a:buSzPts val="2000"/>
              <a:buFont typeface="Arial"/>
              <a:buNone/>
            </a:pPr>
            <a:r>
              <a:rPr lang="fr-CH" sz="2000" b="1"/>
              <a:t>Medical</a:t>
            </a:r>
            <a:endParaRPr/>
          </a:p>
          <a:p>
            <a:pPr marL="536575" lvl="1" indent="-357188" algn="l" rtl="0">
              <a:lnSpc>
                <a:spcPct val="100000"/>
              </a:lnSpc>
              <a:spcBef>
                <a:spcPts val="900"/>
              </a:spcBef>
              <a:spcAft>
                <a:spcPts val="0"/>
              </a:spcAft>
              <a:buClr>
                <a:srgbClr val="000000"/>
              </a:buClr>
              <a:buSzPts val="2000"/>
              <a:buChar char="-"/>
            </a:pPr>
            <a:r>
              <a:rPr lang="fr-CH"/>
              <a:t>Only accredited team medical will be allowed to enter the medical tent after the LOC Doctor’s permission. </a:t>
            </a:r>
            <a:endParaRPr/>
          </a:p>
        </p:txBody>
      </p:sp>
      <p:sp>
        <p:nvSpPr>
          <p:cNvPr id="390" name="Google Shape;390;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41</a:t>
            </a:fld>
            <a:endParaRPr/>
          </a:p>
        </p:txBody>
      </p:sp>
      <p:sp>
        <p:nvSpPr>
          <p:cNvPr id="391" name="Google Shape;391;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Ceremonies</a:t>
            </a:r>
            <a:endParaRPr sz="2400">
              <a:solidFill>
                <a:schemeClr val="accent2"/>
              </a:solidFill>
              <a:latin typeface="Arial"/>
              <a:ea typeface="Arial"/>
              <a:cs typeface="Arial"/>
              <a:sym typeface="Arial"/>
            </a:endParaRPr>
          </a:p>
        </p:txBody>
      </p:sp>
      <p:sp>
        <p:nvSpPr>
          <p:cNvPr id="397" name="Google Shape;397;p34"/>
          <p:cNvSpPr txBox="1">
            <a:spLocks noGrp="1"/>
          </p:cNvSpPr>
          <p:nvPr>
            <p:ph type="body" idx="1"/>
          </p:nvPr>
        </p:nvSpPr>
        <p:spPr>
          <a:xfrm>
            <a:off x="656964" y="1985554"/>
            <a:ext cx="10515600" cy="186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112E68"/>
              </a:buClr>
              <a:buSzPts val="2000"/>
              <a:buNone/>
            </a:pPr>
            <a:r>
              <a:rPr lang="fr-CH" sz="2000">
                <a:solidFill>
                  <a:srgbClr val="212121"/>
                </a:solidFill>
              </a:rPr>
              <a:t>As per the World Triathlon Competition rules:</a:t>
            </a:r>
            <a:endParaRPr sz="2000">
              <a:solidFill>
                <a:srgbClr val="212121"/>
              </a:solidFill>
            </a:endParaRPr>
          </a:p>
          <a:p>
            <a:pPr marL="342900" lvl="0" indent="-342900" algn="l" rtl="0">
              <a:lnSpc>
                <a:spcPct val="90000"/>
              </a:lnSpc>
              <a:spcBef>
                <a:spcPts val="1500"/>
              </a:spcBef>
              <a:spcAft>
                <a:spcPts val="0"/>
              </a:spcAft>
              <a:buClr>
                <a:srgbClr val="212121"/>
              </a:buClr>
              <a:buSzPts val="2000"/>
              <a:buChar char="-"/>
            </a:pPr>
            <a:r>
              <a:rPr lang="fr-CH" sz="2000">
                <a:solidFill>
                  <a:srgbClr val="212121"/>
                </a:solidFill>
              </a:rPr>
              <a:t>2.8 c.) (i) Athletes must wear the uniform during the entire competition and award ceremony. Long sleeves and long pants are allowed for the award ceremony</a:t>
            </a:r>
            <a:endParaRPr sz="2000">
              <a:solidFill>
                <a:srgbClr val="212121"/>
              </a:solidFill>
            </a:endParaRPr>
          </a:p>
          <a:p>
            <a:pPr marL="342900" lvl="0" indent="-342900" algn="l" rtl="0">
              <a:lnSpc>
                <a:spcPct val="90000"/>
              </a:lnSpc>
              <a:spcBef>
                <a:spcPts val="1500"/>
              </a:spcBef>
              <a:spcAft>
                <a:spcPts val="0"/>
              </a:spcAft>
              <a:buClr>
                <a:srgbClr val="212121"/>
              </a:buClr>
              <a:buSzPts val="2000"/>
              <a:buChar char="-"/>
            </a:pPr>
            <a:r>
              <a:rPr lang="fr-CH" sz="2000">
                <a:solidFill>
                  <a:srgbClr val="212121"/>
                </a:solidFill>
              </a:rPr>
              <a:t>Elite/U23/Junior athletes are not allowed to carry their country flag on the podium; there will be flags raising with the playing of the national anthem of the winner.</a:t>
            </a:r>
            <a:endParaRPr>
              <a:solidFill>
                <a:srgbClr val="212121"/>
              </a:solidFill>
            </a:endParaRPr>
          </a:p>
        </p:txBody>
      </p:sp>
      <p:sp>
        <p:nvSpPr>
          <p:cNvPr id="398" name="Google Shape;398;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42</a:t>
            </a:fld>
            <a:endParaRPr/>
          </a:p>
        </p:txBody>
      </p:sp>
      <p:sp>
        <p:nvSpPr>
          <p:cNvPr id="399" name="Google Shape;399;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Ambush Marketing Rules</a:t>
            </a:r>
            <a:endParaRPr sz="2400">
              <a:solidFill>
                <a:schemeClr val="accent2"/>
              </a:solidFill>
              <a:latin typeface="Arial"/>
              <a:ea typeface="Arial"/>
              <a:cs typeface="Arial"/>
              <a:sym typeface="Arial"/>
            </a:endParaRPr>
          </a:p>
        </p:txBody>
      </p:sp>
      <p:sp>
        <p:nvSpPr>
          <p:cNvPr id="405" name="Google Shape;405;p35"/>
          <p:cNvSpPr txBox="1">
            <a:spLocks noGrp="1"/>
          </p:cNvSpPr>
          <p:nvPr>
            <p:ph type="body" idx="1"/>
          </p:nvPr>
        </p:nvSpPr>
        <p:spPr>
          <a:xfrm>
            <a:off x="656963" y="1985554"/>
            <a:ext cx="10869109" cy="30162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For ceremony awards, please dress up with race uniform (or country uniform) </a:t>
            </a:r>
            <a:br>
              <a:rPr lang="fr-CH" sz="2000"/>
            </a:br>
            <a:r>
              <a:rPr lang="fr-CH" sz="2000">
                <a:solidFill>
                  <a:schemeClr val="dk1"/>
                </a:solidFill>
              </a:rPr>
              <a:t>Ambush marketing rules apply.</a:t>
            </a:r>
            <a:endParaRPr/>
          </a:p>
          <a:p>
            <a:pPr marL="363538" lvl="0" indent="-363538" algn="l" rtl="0">
              <a:lnSpc>
                <a:spcPct val="100000"/>
              </a:lnSpc>
              <a:spcBef>
                <a:spcPts val="900"/>
              </a:spcBef>
              <a:spcAft>
                <a:spcPts val="0"/>
              </a:spcAft>
              <a:buClr>
                <a:srgbClr val="000000"/>
              </a:buClr>
              <a:buSzPts val="2000"/>
              <a:buChar char="-"/>
            </a:pPr>
            <a:r>
              <a:rPr lang="fr-CH" sz="2000"/>
              <a:t>Race caps/visors are allowed at the podium</a:t>
            </a:r>
            <a:endParaRPr/>
          </a:p>
          <a:p>
            <a:pPr marL="363538" lvl="0" indent="-363538" algn="l" rtl="0">
              <a:lnSpc>
                <a:spcPct val="100000"/>
              </a:lnSpc>
              <a:spcBef>
                <a:spcPts val="900"/>
              </a:spcBef>
              <a:spcAft>
                <a:spcPts val="0"/>
              </a:spcAft>
              <a:buClr>
                <a:srgbClr val="000000"/>
              </a:buClr>
              <a:buSzPts val="2000"/>
              <a:buChar char="-"/>
            </a:pPr>
            <a:r>
              <a:rPr lang="fr-CH" sz="2000"/>
              <a:t>Please follow the Ambush marketing rules. Ambush marketing is defined as:</a:t>
            </a:r>
            <a:endParaRPr/>
          </a:p>
          <a:p>
            <a:pPr marL="355600" lvl="0" indent="0" algn="l" rtl="0">
              <a:lnSpc>
                <a:spcPct val="100000"/>
              </a:lnSpc>
              <a:spcBef>
                <a:spcPts val="900"/>
              </a:spcBef>
              <a:spcAft>
                <a:spcPts val="0"/>
              </a:spcAft>
              <a:buClr>
                <a:schemeClr val="dk1"/>
              </a:buClr>
              <a:buSzPts val="2000"/>
              <a:buNone/>
            </a:pPr>
            <a:r>
              <a:rPr lang="fr-CH"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fr-CH" sz="2000"/>
              <a:t>The consequence for this behavior is: </a:t>
            </a:r>
            <a:r>
              <a:rPr lang="fr-CH" sz="2000">
                <a:solidFill>
                  <a:schemeClr val="dk1"/>
                </a:solidFill>
              </a:rPr>
              <a:t>The athlete will immediately forfeit their prize money for that event. </a:t>
            </a:r>
            <a:r>
              <a:rPr lang="fr-CH" sz="2000">
                <a:solidFill>
                  <a:schemeClr val="accent2"/>
                </a:solidFill>
              </a:rPr>
              <a:t>(if applicable)</a:t>
            </a:r>
            <a:endParaRPr/>
          </a:p>
        </p:txBody>
      </p:sp>
      <p:sp>
        <p:nvSpPr>
          <p:cNvPr id="406" name="Google Shape;406;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43</a:t>
            </a:fld>
            <a:endParaRPr/>
          </a:p>
        </p:txBody>
      </p:sp>
      <p:sp>
        <p:nvSpPr>
          <p:cNvPr id="407" name="Google Shape;407;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Coaches </a:t>
            </a:r>
            <a:r>
              <a:rPr lang="fr-CH" sz="3200" dirty="0" err="1"/>
              <a:t>Accreditation</a:t>
            </a:r>
            <a:r>
              <a:rPr lang="fr-CH" sz="3200" dirty="0"/>
              <a:t> / Coaches Areas</a:t>
            </a:r>
            <a:endParaRPr sz="2400" dirty="0">
              <a:solidFill>
                <a:schemeClr val="accent2"/>
              </a:solidFill>
              <a:latin typeface="Arial"/>
              <a:ea typeface="Arial"/>
              <a:cs typeface="Arial"/>
              <a:sym typeface="Arial"/>
            </a:endParaRPr>
          </a:p>
        </p:txBody>
      </p:sp>
      <p:sp>
        <p:nvSpPr>
          <p:cNvPr id="413" name="Google Shape;413;p36"/>
          <p:cNvSpPr txBox="1">
            <a:spLocks noGrp="1"/>
          </p:cNvSpPr>
          <p:nvPr>
            <p:ph type="body" idx="1"/>
          </p:nvPr>
        </p:nvSpPr>
        <p:spPr>
          <a:xfrm>
            <a:off x="648000" y="1454876"/>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 </a:t>
            </a:r>
          </a:p>
          <a:p>
            <a:pPr marL="536575" lvl="1" indent="-357188" algn="l" rtl="0">
              <a:lnSpc>
                <a:spcPct val="100000"/>
              </a:lnSpc>
              <a:spcBef>
                <a:spcPts val="900"/>
              </a:spcBef>
              <a:spcAft>
                <a:spcPts val="0"/>
              </a:spcAft>
              <a:buClr>
                <a:srgbClr val="000000"/>
              </a:buClr>
              <a:buSzPts val="2000"/>
              <a:buChar char="-"/>
            </a:pPr>
            <a:r>
              <a:rPr lang="en-US" dirty="0"/>
              <a:t>Support to the athletes is composed by the following categories: Coaches, Medical, Bike Mechanic, Ski man and NF representatives. World Triathlon may add other categories if needed in a specific event. </a:t>
            </a:r>
            <a:r>
              <a:rPr lang="en-US" b="1" dirty="0">
                <a:solidFill>
                  <a:schemeClr val="tx1"/>
                </a:solidFill>
              </a:rPr>
              <a:t>The people entered in the categories of Coaches and Medical must complete the Anti-Doping Education course. </a:t>
            </a:r>
          </a:p>
          <a:p>
            <a:pPr marL="0" lvl="0" indent="0" algn="l" rtl="0">
              <a:lnSpc>
                <a:spcPct val="100000"/>
              </a:lnSpc>
              <a:spcBef>
                <a:spcPts val="900"/>
              </a:spcBef>
              <a:spcAft>
                <a:spcPts val="0"/>
              </a:spcAft>
              <a:buClr>
                <a:srgbClr val="000000"/>
              </a:buClr>
              <a:buSzPts val="2000"/>
              <a:buFont typeface="Arial"/>
              <a:buNone/>
            </a:pPr>
            <a:endParaRPr lang="en-US"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lang="en-US"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p>
        </p:txBody>
      </p:sp>
      <p:sp>
        <p:nvSpPr>
          <p:cNvPr id="414" name="Google Shape;414;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44</a:t>
            </a:fld>
            <a:endParaRPr/>
          </a:p>
        </p:txBody>
      </p:sp>
      <p:sp>
        <p:nvSpPr>
          <p:cNvPr id="415" name="Google Shape;415;p3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err="1"/>
              <a:t>Outside</a:t>
            </a:r>
            <a:r>
              <a:rPr lang="fr-CH" sz="3200" dirty="0"/>
              <a:t> assistance  </a:t>
            </a:r>
            <a:r>
              <a:rPr lang="fr-CH" sz="3200" dirty="0">
                <a:solidFill>
                  <a:schemeClr val="accent2"/>
                </a:solidFill>
              </a:rPr>
              <a:t>{Para </a:t>
            </a:r>
            <a:r>
              <a:rPr lang="fr-CH" sz="3200" dirty="0" err="1">
                <a:solidFill>
                  <a:schemeClr val="accent2"/>
                </a:solidFill>
              </a:rPr>
              <a:t>only</a:t>
            </a:r>
            <a:r>
              <a:rPr lang="fr-CH" sz="3200" dirty="0">
                <a:solidFill>
                  <a:schemeClr val="accent2"/>
                </a:solidFill>
              </a:rPr>
              <a:t>}</a:t>
            </a:r>
            <a:endParaRPr sz="2400" dirty="0">
              <a:solidFill>
                <a:schemeClr val="accent2"/>
              </a:solidFill>
              <a:latin typeface="Arial"/>
              <a:ea typeface="Arial"/>
              <a:cs typeface="Arial"/>
              <a:sym typeface="Arial"/>
            </a:endParaRPr>
          </a:p>
        </p:txBody>
      </p:sp>
      <p:sp>
        <p:nvSpPr>
          <p:cNvPr id="590" name="Google Shape;590;p57"/>
          <p:cNvSpPr txBox="1">
            <a:spLocks noGrp="1"/>
          </p:cNvSpPr>
          <p:nvPr>
            <p:ph type="body" idx="1"/>
          </p:nvPr>
        </p:nvSpPr>
        <p:spPr>
          <a:xfrm>
            <a:off x="656964" y="1985554"/>
            <a:ext cx="10515600" cy="1484982"/>
          </a:xfrm>
          <a:prstGeom prst="rect">
            <a:avLst/>
          </a:prstGeom>
          <a:noFill/>
          <a:ln>
            <a:noFill/>
          </a:ln>
        </p:spPr>
        <p:txBody>
          <a:bodyPr spcFirstLastPara="1" wrap="square" lIns="91425" tIns="45700" rIns="91425" bIns="45700" anchor="t" anchorCtr="0">
            <a:spAutoFit/>
          </a:bodyPr>
          <a:lstStyle/>
          <a:p>
            <a:pPr>
              <a:lnSpc>
                <a:spcPct val="110000"/>
              </a:lnSpc>
            </a:pPr>
            <a:r>
              <a:rPr lang="en-US" sz="2000" b="0" i="0" u="none" strike="noStrike" baseline="0" dirty="0">
                <a:solidFill>
                  <a:srgbClr val="000000"/>
                </a:solidFill>
                <a:latin typeface="Arial" panose="020B0604020202020204" pitchFamily="34" charset="0"/>
              </a:rPr>
              <a:t>Assistance can be provided to a Para triathlete to allow them to get back into their handcycle/racing wheelchair or onto their bike following an incident. Any mechanical repair must be done by the athlete without external assistance. Assistance may only be provided by a Technical Official, Event Personnel, or another athlete in the same race. </a:t>
            </a:r>
          </a:p>
        </p:txBody>
      </p:sp>
      <p:sp>
        <p:nvSpPr>
          <p:cNvPr id="591" name="Google Shape;591;p5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45</a:t>
            </a:fld>
            <a:endParaRPr/>
          </a:p>
        </p:txBody>
      </p:sp>
      <p:sp>
        <p:nvSpPr>
          <p:cNvPr id="592" name="Google Shape;592;p5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7330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Important updates</a:t>
            </a:r>
            <a:endParaRPr sz="2400">
              <a:solidFill>
                <a:schemeClr val="accent2"/>
              </a:solidFill>
              <a:latin typeface="Arial"/>
              <a:ea typeface="Arial"/>
              <a:cs typeface="Arial"/>
              <a:sym typeface="Arial"/>
            </a:endParaRPr>
          </a:p>
        </p:txBody>
      </p:sp>
      <p:sp>
        <p:nvSpPr>
          <p:cNvPr id="421" name="Google Shape;421;p37"/>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fr-CH" sz="2000">
                <a:solidFill>
                  <a:schemeClr val="accent2"/>
                </a:solidFill>
              </a:rPr>
              <a:t>{If applicable}, else delete the slide</a:t>
            </a:r>
            <a:endParaRPr/>
          </a:p>
        </p:txBody>
      </p:sp>
      <p:sp>
        <p:nvSpPr>
          <p:cNvPr id="422" name="Google Shape;422;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46</a:t>
            </a:fld>
            <a:endParaRPr/>
          </a:p>
        </p:txBody>
      </p:sp>
      <p:sp>
        <p:nvSpPr>
          <p:cNvPr id="423" name="Google Shape;423;p3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8D4E-6ADC-07C7-57CA-926DDDB6B624}"/>
              </a:ext>
            </a:extLst>
          </p:cNvPr>
          <p:cNvSpPr>
            <a:spLocks noGrp="1"/>
          </p:cNvSpPr>
          <p:nvPr>
            <p:ph type="title"/>
          </p:nvPr>
        </p:nvSpPr>
        <p:spPr/>
        <p:txBody>
          <a:bodyPr/>
          <a:lstStyle/>
          <a:p>
            <a:r>
              <a:rPr lang="en-US" sz="3200" dirty="0"/>
              <a:t>Heat stress indicators</a:t>
            </a:r>
            <a:endParaRPr lang="fr-CH" dirty="0"/>
          </a:p>
        </p:txBody>
      </p:sp>
      <p:sp>
        <p:nvSpPr>
          <p:cNvPr id="3" name="Text Placeholder 2">
            <a:extLst>
              <a:ext uri="{FF2B5EF4-FFF2-40B4-BE49-F238E27FC236}">
                <a16:creationId xmlns:a16="http://schemas.microsoft.com/office/drawing/2014/main" id="{6596AB52-58D7-83C6-193E-EB782C62459A}"/>
              </a:ext>
            </a:extLst>
          </p:cNvPr>
          <p:cNvSpPr>
            <a:spLocks noGrp="1"/>
          </p:cNvSpPr>
          <p:nvPr>
            <p:ph type="body" idx="1"/>
          </p:nvPr>
        </p:nvSpPr>
        <p:spPr>
          <a:xfrm>
            <a:off x="656963" y="1610225"/>
            <a:ext cx="4543687" cy="4351338"/>
          </a:xfrm>
        </p:spPr>
        <p:txBody>
          <a:bodyPr/>
          <a:lstStyle/>
          <a:p>
            <a:pPr marL="114300" indent="0">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a:p>
            <a:pPr marL="114300" indent="0">
              <a:buNone/>
            </a:pPr>
            <a:endParaRPr lang="fr-CH" dirty="0"/>
          </a:p>
        </p:txBody>
      </p:sp>
      <p:sp>
        <p:nvSpPr>
          <p:cNvPr id="4" name="Slide Number Placeholder 3">
            <a:extLst>
              <a:ext uri="{FF2B5EF4-FFF2-40B4-BE49-F238E27FC236}">
                <a16:creationId xmlns:a16="http://schemas.microsoft.com/office/drawing/2014/main" id="{D17C4F60-3E87-1DC5-DD04-EAB23E250D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47</a:t>
            </a:fld>
            <a:endParaRPr lang="fr-CH"/>
          </a:p>
        </p:txBody>
      </p:sp>
      <p:grpSp>
        <p:nvGrpSpPr>
          <p:cNvPr id="5" name="Group 4">
            <a:extLst>
              <a:ext uri="{FF2B5EF4-FFF2-40B4-BE49-F238E27FC236}">
                <a16:creationId xmlns:a16="http://schemas.microsoft.com/office/drawing/2014/main" id="{8500491E-37EB-5EC0-8AC2-D4E498A75A4A}"/>
              </a:ext>
            </a:extLst>
          </p:cNvPr>
          <p:cNvGrpSpPr/>
          <p:nvPr/>
        </p:nvGrpSpPr>
        <p:grpSpPr>
          <a:xfrm>
            <a:off x="6096000" y="1686425"/>
            <a:ext cx="3146713" cy="3997573"/>
            <a:chOff x="5547013" y="2142721"/>
            <a:chExt cx="3146713" cy="3997573"/>
          </a:xfrm>
        </p:grpSpPr>
        <p:pic>
          <p:nvPicPr>
            <p:cNvPr id="6" name="Picture 5" descr="A red and white sign&#10;&#10;Description automatically generated with low confidence">
              <a:extLst>
                <a:ext uri="{FF2B5EF4-FFF2-40B4-BE49-F238E27FC236}">
                  <a16:creationId xmlns:a16="http://schemas.microsoft.com/office/drawing/2014/main" id="{B62C8874-CCDB-571E-5906-FB2775E1EFE6}"/>
                </a:ext>
              </a:extLst>
            </p:cNvPr>
            <p:cNvPicPr>
              <a:picLocks noChangeAspect="1"/>
            </p:cNvPicPr>
            <p:nvPr/>
          </p:nvPicPr>
          <p:blipFill>
            <a:blip r:embed="rId2"/>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A6F213-ACB8-086D-C5F4-C1CBEB70DD5A}"/>
                </a:ext>
              </a:extLst>
            </p:cNvPr>
            <p:cNvPicPr>
              <a:picLocks noChangeAspect="1"/>
            </p:cNvPicPr>
            <p:nvPr/>
          </p:nvPicPr>
          <p:blipFill>
            <a:blip r:embed="rId3"/>
            <a:stretch>
              <a:fillRect/>
            </a:stretch>
          </p:blipFill>
          <p:spPr>
            <a:xfrm rot="5400000">
              <a:off x="6747823" y="4194392"/>
              <a:ext cx="745092" cy="3146712"/>
            </a:xfrm>
            <a:prstGeom prst="rect">
              <a:avLst/>
            </a:prstGeom>
          </p:spPr>
        </p:pic>
        <p:pic>
          <p:nvPicPr>
            <p:cNvPr id="8" name="Picture 7" descr="Icon&#10;&#10;Description automatically generated">
              <a:extLst>
                <a:ext uri="{FF2B5EF4-FFF2-40B4-BE49-F238E27FC236}">
                  <a16:creationId xmlns:a16="http://schemas.microsoft.com/office/drawing/2014/main" id="{A6533A04-033D-8087-FCAF-ADCBE7A46F82}"/>
                </a:ext>
              </a:extLst>
            </p:cNvPr>
            <p:cNvPicPr>
              <a:picLocks noChangeAspect="1"/>
            </p:cNvPicPr>
            <p:nvPr/>
          </p:nvPicPr>
          <p:blipFill>
            <a:blip r:embed="rId4"/>
            <a:stretch>
              <a:fillRect/>
            </a:stretch>
          </p:blipFill>
          <p:spPr>
            <a:xfrm rot="5400000">
              <a:off x="6747823" y="2568998"/>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DADCFAB6-A3B0-5B20-47F5-EABCA8763173}"/>
                </a:ext>
              </a:extLst>
            </p:cNvPr>
            <p:cNvPicPr>
              <a:picLocks noChangeAspect="1"/>
            </p:cNvPicPr>
            <p:nvPr/>
          </p:nvPicPr>
          <p:blipFill>
            <a:blip r:embed="rId5"/>
            <a:stretch>
              <a:fillRect/>
            </a:stretch>
          </p:blipFill>
          <p:spPr>
            <a:xfrm rot="5400000">
              <a:off x="6748027" y="941708"/>
              <a:ext cx="744685" cy="3146712"/>
            </a:xfrm>
            <a:prstGeom prst="rect">
              <a:avLst/>
            </a:prstGeom>
          </p:spPr>
        </p:pic>
        <p:pic>
          <p:nvPicPr>
            <p:cNvPr id="10" name="Picture 9" descr="Icon&#10;&#10;Description automatically generated">
              <a:extLst>
                <a:ext uri="{FF2B5EF4-FFF2-40B4-BE49-F238E27FC236}">
                  <a16:creationId xmlns:a16="http://schemas.microsoft.com/office/drawing/2014/main" id="{08A02C8D-D5F0-3A4E-D058-7C7CB3B53C63}"/>
                </a:ext>
              </a:extLst>
            </p:cNvPr>
            <p:cNvPicPr>
              <a:picLocks noChangeAspect="1"/>
            </p:cNvPicPr>
            <p:nvPr/>
          </p:nvPicPr>
          <p:blipFill>
            <a:blip r:embed="rId6"/>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1596955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Weather forecasts</a:t>
            </a:r>
            <a:endParaRPr sz="2400">
              <a:solidFill>
                <a:schemeClr val="accent2"/>
              </a:solidFill>
              <a:latin typeface="Arial"/>
              <a:ea typeface="Arial"/>
              <a:cs typeface="Arial"/>
              <a:sym typeface="Arial"/>
            </a:endParaRPr>
          </a:p>
        </p:txBody>
      </p:sp>
      <p:sp>
        <p:nvSpPr>
          <p:cNvPr id="429" name="Google Shape;429;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48</a:t>
            </a:fld>
            <a:endParaRPr/>
          </a:p>
        </p:txBody>
      </p:sp>
      <p:graphicFrame>
        <p:nvGraphicFramePr>
          <p:cNvPr id="430" name="Google Shape;430;p38"/>
          <p:cNvGraphicFramePr/>
          <p:nvPr/>
        </p:nvGraphicFramePr>
        <p:xfrm>
          <a:off x="1173292" y="1691213"/>
          <a:ext cx="3000000" cy="3000000"/>
        </p:xfrm>
        <a:graphic>
          <a:graphicData uri="http://schemas.openxmlformats.org/drawingml/2006/table">
            <a:tbl>
              <a:tblPr firstRow="1" bandRow="1">
                <a:noFill/>
                <a:tableStyleId>{E346B8B2-A49C-4047-9023-17C373DF0E6E}</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Temperature </a:t>
                      </a:r>
                      <a:br>
                        <a:rPr lang="fr-CH" sz="2000">
                          <a:solidFill>
                            <a:srgbClr val="000000"/>
                          </a:solidFill>
                        </a:rPr>
                      </a:br>
                      <a:r>
                        <a:rPr lang="fr-CH"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fr-CH"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fr-CH"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fr-CH"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431" name="Google Shape;431;p3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49</a:t>
            </a:fld>
            <a:endParaRPr/>
          </a:p>
        </p:txBody>
      </p:sp>
      <p:pic>
        <p:nvPicPr>
          <p:cNvPr id="437" name="Google Shape;437;p39"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fr-CH" sz="2000"/>
              <a:t>&lt;Insert name&gt;, Chair</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0"/>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fr-CH" sz="6000"/>
              <a:t>Have a good race!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0" name="Google Shape;160;p6"/>
          <p:cNvSpPr txBox="1">
            <a:spLocks noGrp="1"/>
          </p:cNvSpPr>
          <p:nvPr>
            <p:ph type="body" idx="1"/>
          </p:nvPr>
        </p:nvSpPr>
        <p:spPr>
          <a:xfrm>
            <a:off x="656963" y="1985554"/>
            <a:ext cx="10869000" cy="1800453"/>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a:solidFill>
                  <a:srgbClr val="112E68"/>
                </a:solidFill>
                <a:latin typeface="Arial"/>
                <a:ea typeface="Arial"/>
                <a:cs typeface="Arial"/>
                <a:sym typeface="Arial"/>
              </a:rPr>
              <a:t>&lt;DAY/DATE&gt;	</a:t>
            </a:r>
            <a:endParaRPr sz="2000" b="1" dirty="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None/>
            </a:pPr>
            <a:r>
              <a:rPr lang="fr-CH" sz="2000" dirty="0" err="1"/>
              <a:t>hh:mm</a:t>
            </a:r>
            <a:r>
              <a:rPr lang="fr-CH" sz="2000" dirty="0"/>
              <a:t> – </a:t>
            </a:r>
            <a:r>
              <a:rPr lang="fr-CH" sz="2000" dirty="0" err="1"/>
              <a:t>hh:mm</a:t>
            </a:r>
            <a:r>
              <a:rPr lang="fr-CH" sz="2000" dirty="0"/>
              <a:t> 	Race pack pick-up (</a:t>
            </a:r>
            <a:r>
              <a:rPr lang="fr-CH" sz="2000" dirty="0" err="1"/>
              <a:t>after</a:t>
            </a:r>
            <a:r>
              <a:rPr lang="fr-CH" sz="2000" dirty="0"/>
              <a:t> </a:t>
            </a:r>
            <a:r>
              <a:rPr lang="fr-CH" sz="2000" dirty="0" err="1">
                <a:solidFill>
                  <a:srgbClr val="212121"/>
                </a:solidFill>
              </a:rPr>
              <a:t>athletes</a:t>
            </a:r>
            <a:r>
              <a:rPr lang="fr-CH" sz="2000" dirty="0">
                <a:solidFill>
                  <a:srgbClr val="212121"/>
                </a:solidFill>
              </a:rPr>
              <a:t>’ briefing)</a:t>
            </a:r>
            <a:endParaRPr sz="2000" dirty="0">
              <a:solidFill>
                <a:srgbClr val="212121"/>
              </a:solidFill>
            </a:endParaRPr>
          </a:p>
          <a:p>
            <a:pPr marL="0" lvl="0" indent="0" algn="l" rtl="0">
              <a:lnSpc>
                <a:spcPct val="120000"/>
              </a:lnSpc>
              <a:spcBef>
                <a:spcPts val="600"/>
              </a:spcBef>
              <a:spcAft>
                <a:spcPts val="0"/>
              </a:spcAft>
              <a:buClr>
                <a:srgbClr val="000000"/>
              </a:buClr>
              <a:buSzPts val="2000"/>
              <a:buNone/>
            </a:pPr>
            <a:r>
              <a:rPr lang="fr-CH" sz="2000" dirty="0" err="1"/>
              <a:t>hh:mm</a:t>
            </a:r>
            <a:r>
              <a:rPr lang="fr-CH" sz="2000" dirty="0"/>
              <a:t> – </a:t>
            </a:r>
            <a:r>
              <a:rPr lang="fr-CH" sz="2000" dirty="0" err="1"/>
              <a:t>hh:mm</a:t>
            </a:r>
            <a:r>
              <a:rPr lang="fr-CH" sz="2000" dirty="0"/>
              <a:t>	Bike course familiarisation</a:t>
            </a:r>
            <a:endParaRPr dirty="0"/>
          </a:p>
          <a:p>
            <a:pPr marL="0" lvl="0" indent="0" algn="l" rtl="0">
              <a:lnSpc>
                <a:spcPct val="120000"/>
              </a:lnSpc>
              <a:spcBef>
                <a:spcPts val="600"/>
              </a:spcBef>
              <a:spcAft>
                <a:spcPts val="0"/>
              </a:spcAft>
              <a:buClr>
                <a:srgbClr val="000000"/>
              </a:buClr>
              <a:buSzPts val="2000"/>
              <a:buNone/>
            </a:pPr>
            <a:r>
              <a:rPr lang="fr-CH" sz="2000" dirty="0" err="1"/>
              <a:t>hh:mm</a:t>
            </a:r>
            <a:r>
              <a:rPr lang="fr-CH" sz="2000" dirty="0"/>
              <a:t> – </a:t>
            </a:r>
            <a:r>
              <a:rPr lang="fr-CH" sz="2000" dirty="0" err="1"/>
              <a:t>hh:mm</a:t>
            </a:r>
            <a:r>
              <a:rPr lang="fr-CH" sz="2000" dirty="0"/>
              <a:t>	Pasta Party  </a:t>
            </a:r>
            <a:r>
              <a:rPr lang="fr-CH" sz="2000" dirty="0">
                <a:solidFill>
                  <a:schemeClr val="accent2"/>
                </a:solidFill>
              </a:rPr>
              <a:t>{if applicable}</a:t>
            </a:r>
            <a:endParaRPr sz="2000" dirty="0"/>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8" name="Google Shape;168;p7"/>
          <p:cNvSpPr txBox="1">
            <a:spLocks noGrp="1"/>
          </p:cNvSpPr>
          <p:nvPr>
            <p:ph type="body" idx="1"/>
          </p:nvPr>
        </p:nvSpPr>
        <p:spPr>
          <a:xfrm>
            <a:off x="656963" y="1985554"/>
            <a:ext cx="11061000" cy="39711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t>&lt;DAY/DATE&gt;</a:t>
            </a:r>
            <a:r>
              <a:rPr lang="fr-CH" sz="2000" b="1">
                <a:solidFill>
                  <a:srgbClr val="112E68"/>
                </a:solidFill>
              </a:rPr>
              <a:t>	</a:t>
            </a:r>
            <a:endParaRPr sz="200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a:t>hh:mm – hh:mm 	Athletes’ Lounge check-in</a:t>
            </a:r>
            <a:endParaRPr/>
          </a:p>
          <a:p>
            <a:pPr marL="0" lvl="0" indent="0" algn="l" rtl="0">
              <a:lnSpc>
                <a:spcPct val="120000"/>
              </a:lnSpc>
              <a:spcBef>
                <a:spcPts val="600"/>
              </a:spcBef>
              <a:spcAft>
                <a:spcPts val="0"/>
              </a:spcAft>
              <a:buClr>
                <a:srgbClr val="000000"/>
              </a:buClr>
              <a:buSzPts val="2000"/>
              <a:buFont typeface="Arial"/>
              <a:buNone/>
            </a:pPr>
            <a:r>
              <a:rPr lang="fr-CH" sz="2000"/>
              <a:t>hh:mm – hh:mm 	Transition Are</a:t>
            </a:r>
            <a:r>
              <a:rPr lang="fr-CH" sz="2000">
                <a:solidFill>
                  <a:srgbClr val="212121"/>
                </a:solidFill>
              </a:rPr>
              <a:t>a check-in </a:t>
            </a:r>
            <a:r>
              <a:rPr lang="fr-CH" sz="2000"/>
              <a:t>for Elite Men/Women </a:t>
            </a:r>
            <a:r>
              <a:rPr lang="fr-CH" sz="2000">
                <a:solidFill>
                  <a:schemeClr val="accent2"/>
                </a:solidFill>
              </a:rPr>
              <a:t>{select the appropriate}</a:t>
            </a:r>
            <a:endParaRPr sz="2000">
              <a:solidFill>
                <a:schemeClr val="accent2"/>
              </a:solidFill>
            </a:endParaRPr>
          </a:p>
          <a:p>
            <a:pPr marL="0" lvl="0" indent="0" algn="l" rtl="0">
              <a:lnSpc>
                <a:spcPct val="120000"/>
              </a:lnSpc>
              <a:spcBef>
                <a:spcPts val="600"/>
              </a:spcBef>
              <a:spcAft>
                <a:spcPts val="0"/>
              </a:spcAft>
              <a:buClr>
                <a:srgbClr val="000000"/>
              </a:buClr>
              <a:buSzPts val="2000"/>
              <a:buNone/>
            </a:pPr>
            <a:r>
              <a:rPr lang="fr-CH" sz="2000"/>
              <a:t>hh:mm – hh:mm 	Swim Warm-up for Elite Men/Women </a:t>
            </a:r>
            <a:r>
              <a:rPr lang="fr-CH" sz="2000">
                <a:solidFill>
                  <a:schemeClr val="accent2"/>
                </a:solidFill>
              </a:rPr>
              <a:t>{select the appropriate}</a:t>
            </a:r>
            <a:endParaRPr/>
          </a:p>
          <a:p>
            <a:pPr marL="0" lvl="0" indent="0" algn="l" rtl="0">
              <a:lnSpc>
                <a:spcPct val="120000"/>
              </a:lnSpc>
              <a:spcBef>
                <a:spcPts val="600"/>
              </a:spcBef>
              <a:spcAft>
                <a:spcPts val="0"/>
              </a:spcAft>
              <a:buClr>
                <a:srgbClr val="000000"/>
              </a:buClr>
              <a:buSzPts val="2000"/>
              <a:buFont typeface="Arial"/>
              <a:buNone/>
            </a:pPr>
            <a:r>
              <a:rPr lang="fr-CH" sz="2000"/>
              <a:t>hh:mm			Athletes’ Introduction</a:t>
            </a:r>
            <a:endParaRPr sz="2000"/>
          </a:p>
          <a:p>
            <a:pPr marL="0" lvl="0" indent="0" algn="l" rtl="0">
              <a:lnSpc>
                <a:spcPct val="120000"/>
              </a:lnSpc>
              <a:spcBef>
                <a:spcPts val="600"/>
              </a:spcBef>
              <a:spcAft>
                <a:spcPts val="0"/>
              </a:spcAft>
              <a:buClr>
                <a:srgbClr val="000000"/>
              </a:buClr>
              <a:buSzPts val="2000"/>
              <a:buNone/>
            </a:pPr>
            <a:r>
              <a:rPr lang="fr-CH" sz="2000" b="1"/>
              <a:t>hh:mm 		Elite Men/Women Start </a:t>
            </a:r>
            <a:r>
              <a:rPr lang="fr-CH" sz="2000">
                <a:solidFill>
                  <a:schemeClr val="accent2"/>
                </a:solidFill>
              </a:rPr>
              <a:t>{select the appropriate}</a:t>
            </a:r>
            <a:endParaRPr sz="2000" b="1"/>
          </a:p>
          <a:p>
            <a:pPr marL="0" lvl="0" indent="0" algn="l" rtl="0">
              <a:lnSpc>
                <a:spcPct val="120000"/>
              </a:lnSpc>
              <a:spcBef>
                <a:spcPts val="600"/>
              </a:spcBef>
              <a:spcAft>
                <a:spcPts val="0"/>
              </a:spcAft>
              <a:buClr>
                <a:srgbClr val="000000"/>
              </a:buClr>
              <a:buSzPts val="2000"/>
              <a:buFont typeface="Arial"/>
              <a:buNone/>
            </a:pPr>
            <a:r>
              <a:rPr lang="fr-CH" sz="2000"/>
              <a:t>hh:mm – hh:mm 	Medal ceremony</a:t>
            </a:r>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Additional information can be added}</a:t>
            </a:r>
            <a:endParaRPr sz="2000">
              <a:solidFill>
                <a:schemeClr val="accent2"/>
              </a:solidFill>
            </a:endParaRPr>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76" name="Google Shape;176;p8"/>
          <p:cNvSpPr txBox="1">
            <a:spLocks noGrp="1"/>
          </p:cNvSpPr>
          <p:nvPr>
            <p:ph type="body" idx="1"/>
          </p:nvPr>
        </p:nvSpPr>
        <p:spPr>
          <a:xfrm>
            <a:off x="656963" y="1985554"/>
            <a:ext cx="11061000" cy="42789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t>&lt;DAY/DATE&gt; </a:t>
            </a:r>
            <a:r>
              <a:rPr lang="fr-CH" sz="2000" b="1">
                <a:solidFill>
                  <a:srgbClr val="112E68"/>
                </a:solidFill>
              </a:rPr>
              <a:t>	</a:t>
            </a:r>
            <a:r>
              <a:rPr lang="fr-CH" sz="2000">
                <a:solidFill>
                  <a:schemeClr val="accent2"/>
                </a:solidFill>
              </a:rPr>
              <a:t>{Saturday if the briefing is on Thursday}</a:t>
            </a:r>
            <a:endParaRPr sz="200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a:t>hh:mm – hh:mm 	Athletes’ Lounge check-in</a:t>
            </a:r>
            <a:endParaRPr/>
          </a:p>
          <a:p>
            <a:pPr marL="0" lvl="0" indent="0" algn="l" rtl="0">
              <a:lnSpc>
                <a:spcPct val="120000"/>
              </a:lnSpc>
              <a:spcBef>
                <a:spcPts val="600"/>
              </a:spcBef>
              <a:spcAft>
                <a:spcPts val="0"/>
              </a:spcAft>
              <a:buClr>
                <a:srgbClr val="000000"/>
              </a:buClr>
              <a:buSzPts val="2000"/>
              <a:buFont typeface="Arial"/>
              <a:buNone/>
            </a:pPr>
            <a:r>
              <a:rPr lang="fr-CH" sz="2000"/>
              <a:t>hh:mm – hh:mm 	Transition Area </a:t>
            </a:r>
            <a:r>
              <a:rPr lang="fr-CH" sz="2000">
                <a:solidFill>
                  <a:srgbClr val="212121"/>
                </a:solidFill>
              </a:rPr>
              <a:t>check-in</a:t>
            </a:r>
            <a:r>
              <a:rPr lang="fr-CH" sz="2000"/>
              <a:t> for Elite Men/Women </a:t>
            </a:r>
            <a:r>
              <a:rPr lang="fr-CH" sz="2000">
                <a:solidFill>
                  <a:schemeClr val="accent2"/>
                </a:solidFill>
              </a:rPr>
              <a:t>{select the appropriate}</a:t>
            </a:r>
            <a:endParaRPr sz="200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a:t>hh:mm – hh:mm	Warm-up</a:t>
            </a:r>
            <a:endParaRPr/>
          </a:p>
          <a:p>
            <a:pPr marL="0" lvl="0" indent="0" algn="l" rtl="0">
              <a:lnSpc>
                <a:spcPct val="120000"/>
              </a:lnSpc>
              <a:spcBef>
                <a:spcPts val="600"/>
              </a:spcBef>
              <a:spcAft>
                <a:spcPts val="0"/>
              </a:spcAft>
              <a:buClr>
                <a:srgbClr val="000000"/>
              </a:buClr>
              <a:buSzPts val="2000"/>
              <a:buFont typeface="Arial"/>
              <a:buNone/>
            </a:pPr>
            <a:r>
              <a:rPr lang="fr-CH" sz="2000"/>
              <a:t>hh:mm			Athletes’ Introduction</a:t>
            </a:r>
            <a:endParaRPr sz="2000"/>
          </a:p>
          <a:p>
            <a:pPr marL="0" lvl="0" indent="0" algn="l" rtl="0">
              <a:lnSpc>
                <a:spcPct val="120000"/>
              </a:lnSpc>
              <a:spcBef>
                <a:spcPts val="600"/>
              </a:spcBef>
              <a:spcAft>
                <a:spcPts val="0"/>
              </a:spcAft>
              <a:buClr>
                <a:srgbClr val="000000"/>
              </a:buClr>
              <a:buSzPts val="2000"/>
              <a:buNone/>
            </a:pPr>
            <a:r>
              <a:rPr lang="fr-CH" sz="2000" b="1"/>
              <a:t>hh:mm 		Elite Men/Women Start </a:t>
            </a:r>
            <a:r>
              <a:rPr lang="fr-CH" sz="2000">
                <a:solidFill>
                  <a:schemeClr val="accent2"/>
                </a:solidFill>
              </a:rPr>
              <a:t>{select the appropriate}</a:t>
            </a:r>
            <a:endParaRPr sz="2000" b="1"/>
          </a:p>
          <a:p>
            <a:pPr marL="0" lvl="0" indent="0" algn="l" rtl="0">
              <a:lnSpc>
                <a:spcPct val="120000"/>
              </a:lnSpc>
              <a:spcBef>
                <a:spcPts val="600"/>
              </a:spcBef>
              <a:spcAft>
                <a:spcPts val="0"/>
              </a:spcAft>
              <a:buClr>
                <a:srgbClr val="000000"/>
              </a:buClr>
              <a:buSzPts val="2000"/>
              <a:buFont typeface="Arial"/>
              <a:buNone/>
            </a:pPr>
            <a:r>
              <a:rPr lang="fr-CH" sz="2000"/>
              <a:t>hh:mm – hh:mm 	Medal ceremony</a:t>
            </a:r>
            <a:endParaRPr sz="2000"/>
          </a:p>
          <a:p>
            <a:pPr marL="0" lvl="0" indent="0" algn="l" rtl="0">
              <a:lnSpc>
                <a:spcPct val="120000"/>
              </a:lnSpc>
              <a:spcBef>
                <a:spcPts val="600"/>
              </a:spcBef>
              <a:spcAft>
                <a:spcPts val="0"/>
              </a:spcAft>
              <a:buClr>
                <a:srgbClr val="000000"/>
              </a:buClr>
              <a:buSzPts val="2000"/>
              <a:buFont typeface="Arial"/>
              <a:buNone/>
            </a:pPr>
            <a:r>
              <a:rPr lang="fr-CH" sz="2000"/>
              <a:t>hh:mm – hh:mm 	Closing banquet </a:t>
            </a:r>
            <a:r>
              <a:rPr lang="fr-CH" sz="2000">
                <a:solidFill>
                  <a:schemeClr val="accent2"/>
                </a:solidFill>
              </a:rPr>
              <a:t>{if applicable}</a:t>
            </a:r>
            <a:endParaRPr/>
          </a:p>
          <a:p>
            <a:pPr marL="0" lvl="0" indent="0" algn="l" rtl="0">
              <a:lnSpc>
                <a:spcPct val="100000"/>
              </a:lnSpc>
              <a:spcBef>
                <a:spcPts val="600"/>
              </a:spcBef>
              <a:spcAft>
                <a:spcPts val="0"/>
              </a:spcAft>
              <a:buClr>
                <a:schemeClr val="accent2"/>
              </a:buClr>
              <a:buSzPts val="2000"/>
              <a:buNone/>
            </a:pPr>
            <a:r>
              <a:rPr lang="fr-CH" sz="2000">
                <a:solidFill>
                  <a:schemeClr val="accent2"/>
                </a:solidFill>
              </a:rPr>
              <a:t>{comment – to be deleted: Additional information can be added such as «buses leave for the closing ceremony from ….. at hh:mm»}</a:t>
            </a:r>
            <a:endParaRPr sz="2000">
              <a:solidFill>
                <a:schemeClr val="accent2"/>
              </a:solidFill>
            </a:endParaRPr>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 Distribution</a:t>
            </a:r>
            <a:endParaRPr dirty="0"/>
          </a:p>
        </p:txBody>
      </p:sp>
      <p:sp>
        <p:nvSpPr>
          <p:cNvPr id="176" name="Google Shape;176;p8"/>
          <p:cNvSpPr txBox="1">
            <a:spLocks noGrp="1"/>
          </p:cNvSpPr>
          <p:nvPr>
            <p:ph type="body" idx="1"/>
          </p:nvPr>
        </p:nvSpPr>
        <p:spPr>
          <a:xfrm>
            <a:off x="656963" y="1985554"/>
            <a:ext cx="11061000" cy="276994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600"/>
              </a:spcBef>
              <a:spcAft>
                <a:spcPts val="0"/>
              </a:spcAft>
              <a:buClr>
                <a:srgbClr val="000000"/>
              </a:buClr>
              <a:buSzPts val="2000"/>
              <a:buFont typeface="Arial"/>
              <a:buNone/>
            </a:pPr>
            <a:r>
              <a:rPr lang="en-US" sz="2000" b="1" dirty="0"/>
              <a:t>ALL athletes/support team </a:t>
            </a:r>
            <a:r>
              <a:rPr lang="en-US" sz="2000" dirty="0"/>
              <a:t>must provide a picture ID to receive the package.</a:t>
            </a:r>
          </a:p>
          <a:p>
            <a:pPr marL="0" lvl="0" indent="0" algn="l" rtl="0">
              <a:lnSpc>
                <a:spcPct val="120000"/>
              </a:lnSpc>
              <a:spcBef>
                <a:spcPts val="600"/>
              </a:spcBef>
              <a:spcAft>
                <a:spcPts val="0"/>
              </a:spcAft>
              <a:buClr>
                <a:srgbClr val="000000"/>
              </a:buClr>
              <a:buSzPts val="2000"/>
              <a:buFont typeface="Arial"/>
              <a:buNone/>
            </a:pPr>
            <a:endParaRPr lang="en-US" sz="2000" dirty="0"/>
          </a:p>
          <a:p>
            <a:pPr marL="0" lvl="0" indent="0" algn="l" rtl="0">
              <a:lnSpc>
                <a:spcPct val="120000"/>
              </a:lnSpc>
              <a:spcBef>
                <a:spcPts val="600"/>
              </a:spcBef>
              <a:spcAft>
                <a:spcPts val="0"/>
              </a:spcAft>
              <a:buClr>
                <a:srgbClr val="000000"/>
              </a:buClr>
              <a:buSzPts val="2000"/>
              <a:buFont typeface="Arial"/>
              <a:buNone/>
            </a:pPr>
            <a:r>
              <a:rPr lang="en-US" sz="2000" dirty="0"/>
              <a:t>Your package includes:</a:t>
            </a:r>
          </a:p>
          <a:p>
            <a:pPr marL="0" lvl="0" indent="0" algn="l" rtl="0">
              <a:lnSpc>
                <a:spcPct val="120000"/>
              </a:lnSpc>
              <a:spcBef>
                <a:spcPts val="600"/>
              </a:spcBef>
              <a:spcAft>
                <a:spcPts val="0"/>
              </a:spcAft>
              <a:buClr>
                <a:srgbClr val="000000"/>
              </a:buClr>
              <a:buSzPts val="2000"/>
              <a:buFont typeface="Arial"/>
              <a:buNone/>
            </a:pPr>
            <a:r>
              <a:rPr lang="en-US" sz="2000" dirty="0"/>
              <a:t>			- Stickers – Helmet (3x), Bike (1x), Bag (1x) Stickers</a:t>
            </a:r>
          </a:p>
          <a:p>
            <a:pPr marL="0" lvl="0" indent="0" algn="l" rtl="0">
              <a:lnSpc>
                <a:spcPct val="120000"/>
              </a:lnSpc>
              <a:spcBef>
                <a:spcPts val="600"/>
              </a:spcBef>
              <a:spcAft>
                <a:spcPts val="0"/>
              </a:spcAft>
              <a:buClr>
                <a:srgbClr val="000000"/>
              </a:buClr>
              <a:buSzPts val="2000"/>
              <a:buFont typeface="Arial"/>
              <a:buNone/>
            </a:pPr>
            <a:r>
              <a:rPr lang="en-US" sz="2000" dirty="0"/>
              <a:t>			- Body decals – both arms and both legs </a:t>
            </a:r>
            <a:r>
              <a:rPr lang="en-US" sz="2000" dirty="0">
                <a:solidFill>
                  <a:schemeClr val="accent2"/>
                </a:solidFill>
              </a:rPr>
              <a:t>{if applicable}</a:t>
            </a:r>
          </a:p>
          <a:p>
            <a:pPr marL="0" lvl="0" indent="0" algn="l" rtl="0">
              <a:lnSpc>
                <a:spcPct val="120000"/>
              </a:lnSpc>
              <a:spcBef>
                <a:spcPts val="600"/>
              </a:spcBef>
              <a:spcAft>
                <a:spcPts val="0"/>
              </a:spcAft>
              <a:buClr>
                <a:schemeClr val="accent2"/>
              </a:buClr>
              <a:buSzPts val="2000"/>
              <a:buFont typeface="Arial"/>
              <a:buNone/>
            </a:pPr>
            <a:r>
              <a:rPr lang="en-US" sz="2000" dirty="0">
                <a:solidFill>
                  <a:schemeClr val="accent2"/>
                </a:solidFill>
              </a:rPr>
              <a:t>		</a:t>
            </a:r>
            <a:r>
              <a:rPr lang="en-US" sz="2000" dirty="0">
                <a:solidFill>
                  <a:srgbClr val="212121"/>
                </a:solidFill>
              </a:rPr>
              <a:t>	- Accreditation - gives access to access lounge on race day</a:t>
            </a:r>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9</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6522213"/>
      </p:ext>
    </p:extLst>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4187</Words>
  <Application>Microsoft Office PowerPoint</Application>
  <PresentationFormat>Widescreen</PresentationFormat>
  <Paragraphs>447</Paragraphs>
  <Slides>50</Slides>
  <Notes>47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50</vt:i4>
      </vt:variant>
    </vt:vector>
  </HeadingPairs>
  <TitlesOfParts>
    <vt:vector size="60" baseType="lpstr">
      <vt:lpstr>Monda</vt:lpstr>
      <vt:lpstr>NTR</vt:lpstr>
      <vt:lpstr>Calibri</vt:lpstr>
      <vt:lpstr>Arial</vt:lpstr>
      <vt:lpstr>Trebuchet MS</vt:lpstr>
      <vt:lpstr>PT Sans</vt:lpstr>
      <vt:lpstr>4. Layout</vt:lpstr>
      <vt:lpstr>1. Cover Page [Graphic]</vt:lpstr>
      <vt:lpstr>3. Pattern title page</vt:lpstr>
      <vt:lpstr>5. signoff</vt:lpstr>
      <vt:lpstr>Branding instructions to complete your briefing</vt:lpstr>
      <vt:lpstr>PowerPoint Presentation</vt:lpstr>
      <vt:lpstr>PowerPoint Presentation</vt:lpstr>
      <vt:lpstr>Welcome and introduction</vt:lpstr>
      <vt:lpstr>Competition Jury</vt:lpstr>
      <vt:lpstr>Schedule and Timetables</vt:lpstr>
      <vt:lpstr>Schedule and Timetables</vt:lpstr>
      <vt:lpstr>Schedule and Timetables</vt:lpstr>
      <vt:lpstr>Race Pack Distribution</vt:lpstr>
      <vt:lpstr>Check-in procedures</vt:lpstr>
      <vt:lpstr>Check-in procedures</vt:lpstr>
      <vt:lpstr>Map Athletes’ Lounge - Check-in procedures</vt:lpstr>
      <vt:lpstr>Permitted Equipment – Uniform {Para only}</vt:lpstr>
      <vt:lpstr>Check-in procedures</vt:lpstr>
      <vt:lpstr>Pre-start Procedures</vt:lpstr>
      <vt:lpstr>Pre-start Procedures – Line-up map</vt:lpstr>
      <vt:lpstr>Start Procedures</vt:lpstr>
      <vt:lpstr>False-start Procedures</vt:lpstr>
      <vt:lpstr>The course</vt:lpstr>
      <vt:lpstr>The course</vt:lpstr>
      <vt:lpstr>Run course 1</vt:lpstr>
      <vt:lpstr>Run course 1 map</vt:lpstr>
      <vt:lpstr>Run behavior</vt:lpstr>
      <vt:lpstr>Transition Area</vt:lpstr>
      <vt:lpstr>Post Transition Area {Para only} </vt:lpstr>
      <vt:lpstr>Transition Flow</vt:lpstr>
      <vt:lpstr>Bike course</vt:lpstr>
      <vt:lpstr>Riding position</vt:lpstr>
      <vt:lpstr>Bike behavior</vt:lpstr>
      <vt:lpstr>Bike Course Map</vt:lpstr>
      <vt:lpstr>Caution</vt:lpstr>
      <vt:lpstr>Run course 2</vt:lpstr>
      <vt:lpstr>Run equipment - shoes</vt:lpstr>
      <vt:lpstr>Run Course 2 Map</vt:lpstr>
      <vt:lpstr>Finish</vt:lpstr>
      <vt:lpstr>Run Penalty Box</vt:lpstr>
      <vt:lpstr>Run Penalty Box</vt:lpstr>
      <vt:lpstr>Run Penalty Box</vt:lpstr>
      <vt:lpstr>Right to protest</vt:lpstr>
      <vt:lpstr>Post-race Procedures</vt:lpstr>
      <vt:lpstr>Post-race Procedures</vt:lpstr>
      <vt:lpstr>Medal Ceremonies</vt:lpstr>
      <vt:lpstr>Ambush Marketing Rules</vt:lpstr>
      <vt:lpstr>Coaches Accreditation / Coaches Areas</vt:lpstr>
      <vt:lpstr>Outside assistance  {Para only}</vt:lpstr>
      <vt:lpstr>Important updates</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4</cp:revision>
  <dcterms:created xsi:type="dcterms:W3CDTF">2020-12-18T13:15:10Z</dcterms:created>
  <dcterms:modified xsi:type="dcterms:W3CDTF">2023-02-19T20:40:20Z</dcterms:modified>
</cp:coreProperties>
</file>