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2"/>
  </p:notesMasterIdLst>
  <p:handoutMasterIdLst>
    <p:handoutMasterId r:id="rId53"/>
  </p:handoutMasterIdLst>
  <p:sldIdLst>
    <p:sldId id="264" r:id="rId5"/>
    <p:sldId id="325" r:id="rId6"/>
    <p:sldId id="326" r:id="rId7"/>
    <p:sldId id="327" r:id="rId8"/>
    <p:sldId id="328" r:id="rId9"/>
    <p:sldId id="330" r:id="rId10"/>
    <p:sldId id="370" r:id="rId11"/>
    <p:sldId id="371" r:id="rId12"/>
    <p:sldId id="372" r:id="rId13"/>
    <p:sldId id="373" r:id="rId14"/>
    <p:sldId id="374" r:id="rId15"/>
    <p:sldId id="336" r:id="rId16"/>
    <p:sldId id="375" r:id="rId17"/>
    <p:sldId id="376" r:id="rId18"/>
    <p:sldId id="339" r:id="rId19"/>
    <p:sldId id="361" r:id="rId20"/>
    <p:sldId id="377" r:id="rId21"/>
    <p:sldId id="362" r:id="rId22"/>
    <p:sldId id="379" r:id="rId23"/>
    <p:sldId id="378" r:id="rId24"/>
    <p:sldId id="380" r:id="rId25"/>
    <p:sldId id="365" r:id="rId26"/>
    <p:sldId id="381" r:id="rId27"/>
    <p:sldId id="351" r:id="rId28"/>
    <p:sldId id="383" r:id="rId29"/>
    <p:sldId id="382" r:id="rId30"/>
    <p:sldId id="384" r:id="rId31"/>
    <p:sldId id="366" r:id="rId32"/>
    <p:sldId id="385" r:id="rId33"/>
    <p:sldId id="386" r:id="rId34"/>
    <p:sldId id="354" r:id="rId35"/>
    <p:sldId id="387" r:id="rId36"/>
    <p:sldId id="388" r:id="rId37"/>
    <p:sldId id="389" r:id="rId38"/>
    <p:sldId id="390" r:id="rId39"/>
    <p:sldId id="392" r:id="rId40"/>
    <p:sldId id="393" r:id="rId41"/>
    <p:sldId id="394" r:id="rId42"/>
    <p:sldId id="395" r:id="rId43"/>
    <p:sldId id="396" r:id="rId44"/>
    <p:sldId id="397" r:id="rId45"/>
    <p:sldId id="399" r:id="rId46"/>
    <p:sldId id="400" r:id="rId47"/>
    <p:sldId id="398" r:id="rId48"/>
    <p:sldId id="358" r:id="rId49"/>
    <p:sldId id="367" r:id="rId50"/>
    <p:sldId id="262" r:id="rId51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AC7F"/>
    <a:srgbClr val="DA5049"/>
    <a:srgbClr val="90395A"/>
    <a:srgbClr val="F4BF3F"/>
    <a:srgbClr val="FFAA03"/>
    <a:srgbClr val="DC8C11"/>
    <a:srgbClr val="2092B6"/>
    <a:srgbClr val="1577BB"/>
    <a:srgbClr val="FFFFFF"/>
    <a:srgbClr val="45FF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Estilo claro 1 - Énfasis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Estilo claro 2 - Énfasis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36" autoAdjust="0"/>
    <p:restoredTop sz="94631" autoAdjust="0"/>
  </p:normalViewPr>
  <p:slideViewPr>
    <p:cSldViewPr snapToGrid="0" snapToObjects="1">
      <p:cViewPr varScale="1">
        <p:scale>
          <a:sx n="108" d="100"/>
          <a:sy n="108" d="100"/>
        </p:scale>
        <p:origin x="216" y="5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2AA84-5ABF-634A-9AAE-3B91BF567ACD}" type="datetimeFigureOut">
              <a:rPr lang="es-ES" smtClean="0"/>
              <a:pPr/>
              <a:t>9/10/18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163D4-86A3-FA43-8872-4B2089436F8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250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870A3-413D-984D-9A02-49B2C9915F62}" type="datetimeFigureOut">
              <a:rPr lang="es-ES_tradnl" smtClean="0"/>
              <a:pPr/>
              <a:t>9/10/18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A98B7-F15E-2E42-A5E9-871CAAF58A0A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89327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A98B7-F15E-2E42-A5E9-871CAAF58A0A}" type="slidenum">
              <a:rPr lang="es-ES_tradnl" smtClean="0"/>
              <a:pPr/>
              <a:t>29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82340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A98B7-F15E-2E42-A5E9-871CAAF58A0A}" type="slidenum">
              <a:rPr lang="es-ES_tradnl" smtClean="0"/>
              <a:pPr/>
              <a:t>39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65864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A98B7-F15E-2E42-A5E9-871CAAF58A0A}" type="slidenum">
              <a:rPr lang="es-ES_tradnl" smtClean="0"/>
              <a:pPr/>
              <a:t>40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75128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A98B7-F15E-2E42-A5E9-871CAAF58A0A}" type="slidenum">
              <a:rPr lang="es-ES_tradnl" smtClean="0"/>
              <a:pPr/>
              <a:t>41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55834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A98B7-F15E-2E42-A5E9-871CAAF58A0A}" type="slidenum">
              <a:rPr lang="es-ES_tradnl" smtClean="0"/>
              <a:pPr/>
              <a:t>42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7126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A98B7-F15E-2E42-A5E9-871CAAF58A0A}" type="slidenum">
              <a:rPr lang="es-ES_tradnl" smtClean="0"/>
              <a:pPr/>
              <a:t>44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496507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A98B7-F15E-2E42-A5E9-871CAAF58A0A}" type="slidenum">
              <a:rPr lang="es-ES_tradnl" smtClean="0"/>
              <a:pPr/>
              <a:t>45</a:t>
            </a:fld>
            <a:endParaRPr lang="es-ES_trad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A98B7-F15E-2E42-A5E9-871CAAF58A0A}" type="slidenum">
              <a:rPr lang="es-ES_tradnl" smtClean="0"/>
              <a:pPr/>
              <a:t>46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28887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A98B7-F15E-2E42-A5E9-871CAAF58A0A}" type="slidenum">
              <a:rPr lang="es-ES_tradnl" smtClean="0"/>
              <a:pPr/>
              <a:t>30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5185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A98B7-F15E-2E42-A5E9-871CAAF58A0A}" type="slidenum">
              <a:rPr lang="es-ES_tradnl" smtClean="0"/>
              <a:pPr/>
              <a:t>31</a:t>
            </a:fld>
            <a:endParaRPr lang="es-ES_trad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A98B7-F15E-2E42-A5E9-871CAAF58A0A}" type="slidenum">
              <a:rPr lang="es-ES_tradnl" smtClean="0"/>
              <a:pPr/>
              <a:t>32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72499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A98B7-F15E-2E42-A5E9-871CAAF58A0A}" type="slidenum">
              <a:rPr lang="es-ES_tradnl" smtClean="0"/>
              <a:pPr/>
              <a:t>34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20080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A98B7-F15E-2E42-A5E9-871CAAF58A0A}" type="slidenum">
              <a:rPr lang="es-ES_tradnl" smtClean="0"/>
              <a:pPr/>
              <a:t>35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48029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A98B7-F15E-2E42-A5E9-871CAAF58A0A}" type="slidenum">
              <a:rPr lang="es-ES_tradnl" smtClean="0"/>
              <a:pPr/>
              <a:t>36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39330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A98B7-F15E-2E42-A5E9-871CAAF58A0A}" type="slidenum">
              <a:rPr lang="es-ES_tradnl" smtClean="0"/>
              <a:pPr/>
              <a:t>37</a:t>
            </a:fld>
            <a:endParaRPr lang="es-ES_trad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A98B7-F15E-2E42-A5E9-871CAAF58A0A}" type="slidenum">
              <a:rPr lang="es-ES_tradnl" smtClean="0"/>
              <a:pPr/>
              <a:t>38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9666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451" cy="5143500"/>
          </a:xfrm>
          <a:prstGeom prst="rect">
            <a:avLst/>
          </a:prstGeom>
        </p:spPr>
      </p:pic>
      <p:sp>
        <p:nvSpPr>
          <p:cNvPr id="4" name="Rectángulo 3"/>
          <p:cNvSpPr/>
          <p:nvPr userDrawn="1"/>
        </p:nvSpPr>
        <p:spPr>
          <a:xfrm>
            <a:off x="7537837" y="3228230"/>
            <a:ext cx="1256306" cy="1653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543" y="3334830"/>
            <a:ext cx="1083089" cy="154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0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logo-ver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04" y="4210244"/>
            <a:ext cx="50294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19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logo-roj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016" y="4210244"/>
            <a:ext cx="50161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1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logo-am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01" y="4210244"/>
            <a:ext cx="50294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12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45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00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02" y="0"/>
            <a:ext cx="913845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87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45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632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45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6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708" y="0"/>
            <a:ext cx="913845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04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45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306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45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82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45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12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45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50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45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37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45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982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hanks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43024" cy="5217297"/>
          </a:xfrm>
          <a:prstGeom prst="rect">
            <a:avLst/>
          </a:prstGeom>
        </p:spPr>
      </p:pic>
      <p:pic>
        <p:nvPicPr>
          <p:cNvPr id="2" name="Imagen 1" descr="thanks0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43024" cy="521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595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451" cy="51435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45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292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451" cy="51435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45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664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451" cy="51435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45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917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451" cy="51435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45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250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451" cy="51435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45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2291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2985"/>
            <a:ext cx="7320915" cy="4120515"/>
          </a:xfrm>
          <a:prstGeom prst="rect">
            <a:avLst/>
          </a:prstGeom>
        </p:spPr>
      </p:pic>
      <p:sp>
        <p:nvSpPr>
          <p:cNvPr id="6" name="Rectángulo 5"/>
          <p:cNvSpPr/>
          <p:nvPr userDrawn="1"/>
        </p:nvSpPr>
        <p:spPr>
          <a:xfrm>
            <a:off x="6400800" y="3753016"/>
            <a:ext cx="2592125" cy="1248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7" name="Imagen 6" descr="logo-azu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04" y="4210244"/>
            <a:ext cx="50294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30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45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565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-am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01" y="4210244"/>
            <a:ext cx="502941" cy="720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3255"/>
            <a:ext cx="7320915" cy="4120515"/>
          </a:xfrm>
          <a:prstGeom prst="rect">
            <a:avLst/>
          </a:prstGeom>
        </p:spPr>
      </p:pic>
      <p:sp>
        <p:nvSpPr>
          <p:cNvPr id="5" name="Rectángulo 4"/>
          <p:cNvSpPr/>
          <p:nvPr userDrawn="1"/>
        </p:nvSpPr>
        <p:spPr>
          <a:xfrm>
            <a:off x="6432605" y="3905416"/>
            <a:ext cx="2712720" cy="1248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Rectángulo 8"/>
          <p:cNvSpPr/>
          <p:nvPr userDrawn="1"/>
        </p:nvSpPr>
        <p:spPr>
          <a:xfrm>
            <a:off x="6830170" y="3753016"/>
            <a:ext cx="2308281" cy="1390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0" name="Imagen 9" descr="logo-am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01" y="4210244"/>
            <a:ext cx="50294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5230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2985"/>
            <a:ext cx="7320915" cy="4120515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>
            <a:off x="6106602" y="3753016"/>
            <a:ext cx="3031849" cy="1390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9" name="Imagen 8" descr="logo-roj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016" y="4210244"/>
            <a:ext cx="50161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552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1022985"/>
            <a:ext cx="7320915" cy="4120515"/>
          </a:xfrm>
          <a:prstGeom prst="rect">
            <a:avLst/>
          </a:prstGeom>
        </p:spPr>
      </p:pic>
      <p:sp>
        <p:nvSpPr>
          <p:cNvPr id="6" name="Rectángulo 5"/>
          <p:cNvSpPr/>
          <p:nvPr userDrawn="1"/>
        </p:nvSpPr>
        <p:spPr>
          <a:xfrm>
            <a:off x="6504168" y="3753016"/>
            <a:ext cx="2639832" cy="1390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7" name="Imagen 6" descr="logo-violet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04" y="4210244"/>
            <a:ext cx="50294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46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" y="1022985"/>
            <a:ext cx="7320915" cy="4120515"/>
          </a:xfrm>
          <a:prstGeom prst="rect">
            <a:avLst/>
          </a:prstGeom>
        </p:spPr>
      </p:pic>
      <p:sp>
        <p:nvSpPr>
          <p:cNvPr id="7" name="Rectángulo 6"/>
          <p:cNvSpPr/>
          <p:nvPr userDrawn="1"/>
        </p:nvSpPr>
        <p:spPr>
          <a:xfrm>
            <a:off x="6440557" y="3753016"/>
            <a:ext cx="2697894" cy="1390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8" name="Imagen 7" descr="logo-verd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04" y="4210244"/>
            <a:ext cx="50294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001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451" cy="5143500"/>
          </a:xfrm>
          <a:prstGeom prst="rect">
            <a:avLst/>
          </a:prstGeom>
        </p:spPr>
      </p:pic>
      <p:sp>
        <p:nvSpPr>
          <p:cNvPr id="5" name="Rectángulo 4"/>
          <p:cNvSpPr/>
          <p:nvPr userDrawn="1"/>
        </p:nvSpPr>
        <p:spPr>
          <a:xfrm>
            <a:off x="6400800" y="3753016"/>
            <a:ext cx="2592125" cy="1248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6" name="Imagen 5" descr="logo-azu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04" y="4210244"/>
            <a:ext cx="50294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471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451" cy="5143500"/>
          </a:xfrm>
          <a:prstGeom prst="rect">
            <a:avLst/>
          </a:prstGeom>
        </p:spPr>
      </p:pic>
      <p:sp>
        <p:nvSpPr>
          <p:cNvPr id="4" name="Rectángulo 3"/>
          <p:cNvSpPr/>
          <p:nvPr userDrawn="1"/>
        </p:nvSpPr>
        <p:spPr>
          <a:xfrm>
            <a:off x="7577592" y="3753016"/>
            <a:ext cx="1566407" cy="1390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5" name="Imagen 4" descr="logo-violet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04" y="4210244"/>
            <a:ext cx="50294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635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451" cy="5143500"/>
          </a:xfrm>
          <a:prstGeom prst="rect">
            <a:avLst/>
          </a:prstGeom>
        </p:spPr>
      </p:pic>
      <p:sp>
        <p:nvSpPr>
          <p:cNvPr id="3" name="Rectángulo 2"/>
          <p:cNvSpPr/>
          <p:nvPr userDrawn="1"/>
        </p:nvSpPr>
        <p:spPr>
          <a:xfrm>
            <a:off x="7577593" y="3753016"/>
            <a:ext cx="1560858" cy="1390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" name="Imagen 3" descr="logo-roj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016" y="4210244"/>
            <a:ext cx="50161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556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451" cy="5143500"/>
          </a:xfrm>
          <a:prstGeom prst="rect">
            <a:avLst/>
          </a:prstGeom>
        </p:spPr>
      </p:pic>
      <p:sp>
        <p:nvSpPr>
          <p:cNvPr id="3" name="Rectángulo 2"/>
          <p:cNvSpPr/>
          <p:nvPr userDrawn="1"/>
        </p:nvSpPr>
        <p:spPr>
          <a:xfrm>
            <a:off x="7577593" y="3753016"/>
            <a:ext cx="1560858" cy="1390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" name="Imagen 3" descr="logo-verd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04" y="4210244"/>
            <a:ext cx="50294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005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451" cy="5143500"/>
          </a:xfrm>
          <a:prstGeom prst="rect">
            <a:avLst/>
          </a:prstGeom>
        </p:spPr>
      </p:pic>
      <p:sp>
        <p:nvSpPr>
          <p:cNvPr id="3" name="Rectángulo 2"/>
          <p:cNvSpPr/>
          <p:nvPr userDrawn="1"/>
        </p:nvSpPr>
        <p:spPr>
          <a:xfrm>
            <a:off x="6830170" y="3753016"/>
            <a:ext cx="2308281" cy="1390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" name="Imagen 3" descr="logo-am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01" y="4210244"/>
            <a:ext cx="50294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99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45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02" y="0"/>
            <a:ext cx="9144000" cy="514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2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45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46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934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logo-am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01" y="4210244"/>
            <a:ext cx="502941" cy="720000"/>
          </a:xfrm>
          <a:prstGeom prst="rect">
            <a:avLst/>
          </a:prstGeom>
        </p:spPr>
      </p:pic>
      <p:pic>
        <p:nvPicPr>
          <p:cNvPr id="9" name="Imagen 8" descr="logo-azu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04" y="4210244"/>
            <a:ext cx="50294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64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logo-violet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04" y="4210244"/>
            <a:ext cx="50294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90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334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7" r:id="rId2"/>
    <p:sldLayoutId id="2147483692" r:id="rId3"/>
    <p:sldLayoutId id="2147483690" r:id="rId4"/>
    <p:sldLayoutId id="2147483689" r:id="rId5"/>
    <p:sldLayoutId id="2147483691" r:id="rId6"/>
    <p:sldLayoutId id="2147483679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51" r:id="rId13"/>
    <p:sldLayoutId id="2147483680" r:id="rId14"/>
    <p:sldLayoutId id="2147483681" r:id="rId15"/>
    <p:sldLayoutId id="2147483682" r:id="rId16"/>
    <p:sldLayoutId id="2147483683" r:id="rId17"/>
    <p:sldLayoutId id="2147483658" r:id="rId18"/>
    <p:sldLayoutId id="2147483659" r:id="rId19"/>
    <p:sldLayoutId id="2147483661" r:id="rId20"/>
    <p:sldLayoutId id="2147483670" r:id="rId21"/>
    <p:sldLayoutId id="2147483660" r:id="rId22"/>
    <p:sldLayoutId id="2147483653" r:id="rId23"/>
    <p:sldLayoutId id="2147483672" r:id="rId24"/>
    <p:sldLayoutId id="2147483673" r:id="rId25"/>
    <p:sldLayoutId id="2147483674" r:id="rId26"/>
    <p:sldLayoutId id="2147483676" r:id="rId27"/>
    <p:sldLayoutId id="2147483677" r:id="rId28"/>
    <p:sldLayoutId id="2147483675" r:id="rId29"/>
    <p:sldLayoutId id="2147483665" r:id="rId30"/>
    <p:sldLayoutId id="2147483666" r:id="rId31"/>
    <p:sldLayoutId id="2147483667" r:id="rId32"/>
    <p:sldLayoutId id="2147483678" r:id="rId33"/>
    <p:sldLayoutId id="2147483698" r:id="rId34"/>
    <p:sldLayoutId id="2147483693" r:id="rId35"/>
    <p:sldLayoutId id="2147483696" r:id="rId36"/>
    <p:sldLayoutId id="2147483697" r:id="rId37"/>
    <p:sldLayoutId id="2147483695" r:id="rId3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athlon.org/about/downloads/category/race_briefing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84802" y="259501"/>
            <a:ext cx="839585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BUENOS AIRES 2018 YOUTH OLYMPIC GAMES</a:t>
            </a:r>
          </a:p>
          <a:p>
            <a:pPr algn="ctr"/>
            <a:r>
              <a:rPr lang="es-ES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TRIATHLON COMPETITION</a:t>
            </a:r>
          </a:p>
          <a:p>
            <a:pPr algn="ctr"/>
            <a:endParaRPr lang="es-ES" sz="2600" dirty="0">
              <a:solidFill>
                <a:srgbClr val="56AC7F"/>
              </a:solidFill>
              <a:latin typeface="Montserrat SemiBold"/>
              <a:cs typeface="Montserrat SemiBold"/>
            </a:endParaRPr>
          </a:p>
          <a:p>
            <a:pPr algn="ctr"/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Team</a:t>
            </a:r>
            <a:r>
              <a:rPr lang="es-ES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 Manager </a:t>
            </a:r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Briefing</a:t>
            </a:r>
            <a:endParaRPr lang="es-ES" sz="2600" dirty="0">
              <a:solidFill>
                <a:srgbClr val="56AC7F"/>
              </a:solidFill>
              <a:latin typeface="Montserrat SemiBold"/>
              <a:cs typeface="Montserrat SemiBold"/>
            </a:endParaRPr>
          </a:p>
          <a:p>
            <a:pPr algn="ctr"/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Mixed</a:t>
            </a:r>
            <a:r>
              <a:rPr lang="es-ES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 </a:t>
            </a:r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Relay</a:t>
            </a:r>
            <a:r>
              <a:rPr lang="es-ES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 </a:t>
            </a:r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Competition</a:t>
            </a:r>
            <a:endParaRPr lang="es-ES" sz="2600" dirty="0">
              <a:solidFill>
                <a:srgbClr val="56AC7F"/>
              </a:solidFill>
              <a:latin typeface="Montserrat SemiBold"/>
              <a:cs typeface="Montserrat SemiBold"/>
            </a:endParaRPr>
          </a:p>
          <a:p>
            <a:pPr algn="ctr"/>
            <a:r>
              <a:rPr lang="es-ES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9 </a:t>
            </a:r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October</a:t>
            </a:r>
            <a:r>
              <a:rPr lang="es-ES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 2018 </a:t>
            </a:r>
          </a:p>
          <a:p>
            <a:pPr algn="ctr"/>
            <a:r>
              <a:rPr lang="es-ES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18:00h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E8D225-C741-0A49-86E3-8F58432CF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073" y="3066336"/>
            <a:ext cx="4955982" cy="136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035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2509" y="172575"/>
            <a:ext cx="83958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Check</a:t>
            </a:r>
            <a:r>
              <a:rPr lang="es-ES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-in </a:t>
            </a:r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Procedures</a:t>
            </a:r>
            <a:endParaRPr lang="es-ES" sz="2600" dirty="0">
              <a:solidFill>
                <a:srgbClr val="56AC7F"/>
              </a:solidFill>
              <a:latin typeface="Montserrat SemiBold"/>
              <a:cs typeface="Montserrat SemiBold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290947" y="665018"/>
            <a:ext cx="9019309" cy="342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6737" lvl="1" eaLnBrk="0" hangingPunct="0">
              <a:spcBef>
                <a:spcPct val="20000"/>
              </a:spcBef>
              <a:defRPr/>
            </a:pPr>
            <a:endParaRPr lang="en-US" sz="1600" b="1" u="sng" dirty="0">
              <a:latin typeface="Montserrat SemiBold"/>
              <a:cs typeface="Arial" pitchFamily="34" charset="0"/>
            </a:endParaRPr>
          </a:p>
          <a:p>
            <a:pPr marL="566737" lvl="1" eaLnBrk="0" hangingPunct="0">
              <a:spcBef>
                <a:spcPct val="20000"/>
              </a:spcBef>
              <a:defRPr/>
            </a:pPr>
            <a:r>
              <a:rPr lang="hu-HU" sz="1600" b="1" u="sng" dirty="0" err="1">
                <a:latin typeface="Montserrat SemiBold"/>
                <a:cs typeface="Arial" pitchFamily="34" charset="0"/>
              </a:rPr>
              <a:t>Transition</a:t>
            </a:r>
            <a:r>
              <a:rPr lang="hu-HU" sz="1600" b="1" u="sng" dirty="0">
                <a:latin typeface="Montserrat SemiBold"/>
                <a:cs typeface="Arial" pitchFamily="34" charset="0"/>
              </a:rPr>
              <a:t> </a:t>
            </a:r>
            <a:r>
              <a:rPr lang="hu-HU" sz="1600" b="1" u="sng" dirty="0" err="1">
                <a:latin typeface="Montserrat SemiBold"/>
                <a:cs typeface="Arial" pitchFamily="34" charset="0"/>
              </a:rPr>
              <a:t>check</a:t>
            </a:r>
            <a:r>
              <a:rPr lang="hu-HU" sz="1600" b="1" u="sng" dirty="0">
                <a:latin typeface="Montserrat SemiBold"/>
                <a:cs typeface="Arial" pitchFamily="34" charset="0"/>
              </a:rPr>
              <a:t> in</a:t>
            </a:r>
          </a:p>
          <a:p>
            <a:pPr marL="1276350" lvl="1" indent="-709613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altLang="zh-HK" sz="1600" dirty="0">
                <a:latin typeface="Montserrat SemiBold"/>
                <a:cs typeface="Arial" pitchFamily="34" charset="0"/>
              </a:rPr>
              <a:t>ALL team members check in together</a:t>
            </a:r>
          </a:p>
          <a:p>
            <a:pPr marL="1276350" lvl="1" indent="-709613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600" dirty="0">
                <a:latin typeface="Montserrat SemiBold"/>
                <a:cs typeface="Arial" pitchFamily="34" charset="0"/>
                <a:sym typeface="Arial" charset="0"/>
              </a:rPr>
              <a:t>Last athlete nearest the mount line.</a:t>
            </a:r>
            <a:endParaRPr lang="en-US" altLang="zh-HK" sz="1600" dirty="0">
              <a:latin typeface="Montserrat SemiBold"/>
              <a:cs typeface="Arial" pitchFamily="34" charset="0"/>
            </a:endParaRPr>
          </a:p>
          <a:p>
            <a:pPr marL="1276350" lvl="1" indent="-709613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altLang="zh-HK" sz="1600" dirty="0">
                <a:latin typeface="Montserrat SemiBold"/>
                <a:cs typeface="Arial" pitchFamily="34" charset="0"/>
              </a:rPr>
              <a:t>Helmet – Do not leave helmet straps fastened in transition</a:t>
            </a:r>
          </a:p>
          <a:p>
            <a:pPr marL="1276350" lvl="1" indent="-709613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altLang="zh-HK" sz="1600" dirty="0">
                <a:latin typeface="Montserrat SemiBold"/>
                <a:cs typeface="Arial" pitchFamily="34" charset="0"/>
                <a:sym typeface="Arial" charset="0"/>
              </a:rPr>
              <a:t>Running shoes go outside and in front of your box </a:t>
            </a:r>
          </a:p>
          <a:p>
            <a:pPr marL="1276350" lvl="1" indent="-709613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altLang="zh-HK" sz="1600" dirty="0">
                <a:latin typeface="Montserrat SemiBold"/>
                <a:cs typeface="Arial" pitchFamily="34" charset="0"/>
                <a:sym typeface="Arial" charset="0"/>
              </a:rPr>
              <a:t>Your box may be on either side of your bike rack</a:t>
            </a:r>
          </a:p>
          <a:p>
            <a:pPr marL="1276350" lvl="1" indent="-709613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altLang="zh-HK" sz="1600" dirty="0">
                <a:latin typeface="Montserrat SemiBold"/>
                <a:cs typeface="Arial" pitchFamily="34" charset="0"/>
                <a:sym typeface="Arial" charset="0"/>
              </a:rPr>
              <a:t>The bike must be racked in the first transition by the rear wheel and in the second transition by either wheel</a:t>
            </a:r>
          </a:p>
          <a:p>
            <a:pPr marL="814388" lvl="1" indent="-271463" eaLnBrk="0" hangingPunct="0">
              <a:spcBef>
                <a:spcPct val="20000"/>
              </a:spcBef>
              <a:buSzPct val="50000"/>
              <a:defRPr/>
            </a:pPr>
            <a:endParaRPr lang="hu-HU" sz="2200" b="1" u="sng" dirty="0">
              <a:latin typeface="Montserrat SemiBold"/>
              <a:cs typeface="Arial" pitchFamily="34" charset="0"/>
            </a:endParaRPr>
          </a:p>
          <a:p>
            <a:pPr marL="814388" lvl="1" indent="-271463" eaLnBrk="0" hangingPunct="0">
              <a:spcBef>
                <a:spcPct val="20000"/>
              </a:spcBef>
              <a:buFontTx/>
              <a:buChar char="•"/>
              <a:defRPr/>
            </a:pPr>
            <a:endParaRPr lang="hu-HU" sz="2000" dirty="0">
              <a:latin typeface="Montserrat SemiBold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507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Buenos Aires\Imágenes mapas\Venue relay.jpg">
            <a:extLst>
              <a:ext uri="{FF2B5EF4-FFF2-40B4-BE49-F238E27FC236}">
                <a16:creationId xmlns:a16="http://schemas.microsoft.com/office/drawing/2014/main" id="{8EAF5A58-4861-0A49-96A2-46AC643B4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" y="492443"/>
            <a:ext cx="7190508" cy="4046661"/>
          </a:xfrm>
          <a:prstGeom prst="rect">
            <a:avLst/>
          </a:prstGeom>
          <a:noFill/>
        </p:spPr>
      </p:pic>
      <p:sp>
        <p:nvSpPr>
          <p:cNvPr id="2" name="CuadroTexto 1"/>
          <p:cNvSpPr txBox="1"/>
          <p:nvPr/>
        </p:nvSpPr>
        <p:spPr>
          <a:xfrm>
            <a:off x="296505" y="0"/>
            <a:ext cx="83958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Warm</a:t>
            </a:r>
            <a:r>
              <a:rPr lang="es-ES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-up</a:t>
            </a:r>
          </a:p>
        </p:txBody>
      </p:sp>
      <p:sp>
        <p:nvSpPr>
          <p:cNvPr id="3" name="2 Rectángulo"/>
          <p:cNvSpPr/>
          <p:nvPr/>
        </p:nvSpPr>
        <p:spPr>
          <a:xfrm>
            <a:off x="-290947" y="665018"/>
            <a:ext cx="901930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4388" lvl="1" indent="-271463" eaLnBrk="0" hangingPunct="0">
              <a:spcBef>
                <a:spcPct val="20000"/>
              </a:spcBef>
              <a:buSzPct val="50000"/>
              <a:defRPr/>
            </a:pPr>
            <a:endParaRPr lang="hu-HU" sz="2200" b="1" u="sng" dirty="0">
              <a:latin typeface="Montserrat SemiBold"/>
              <a:cs typeface="Arial" pitchFamily="34" charset="0"/>
            </a:endParaRPr>
          </a:p>
          <a:p>
            <a:pPr marL="814388" lvl="1" indent="-271463" eaLnBrk="0" hangingPunct="0">
              <a:spcBef>
                <a:spcPct val="20000"/>
              </a:spcBef>
              <a:buFontTx/>
              <a:buChar char="•"/>
              <a:defRPr/>
            </a:pPr>
            <a:endParaRPr lang="hu-HU" sz="2000" dirty="0">
              <a:latin typeface="Montserrat SemiBold"/>
              <a:cs typeface="Arial" pitchFamily="34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6407509" y="1280571"/>
            <a:ext cx="1908907" cy="369332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NZ" dirty="0"/>
              <a:t>Swim Warm Up</a:t>
            </a:r>
          </a:p>
        </p:txBody>
      </p:sp>
      <p:sp>
        <p:nvSpPr>
          <p:cNvPr id="5" name="TextBox 15"/>
          <p:cNvSpPr txBox="1"/>
          <p:nvPr/>
        </p:nvSpPr>
        <p:spPr>
          <a:xfrm>
            <a:off x="6316023" y="2189869"/>
            <a:ext cx="172819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NZ" dirty="0" err="1"/>
              <a:t>BikeWarm</a:t>
            </a:r>
            <a:r>
              <a:rPr lang="en-NZ" dirty="0"/>
              <a:t> Up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326847" y="1637812"/>
            <a:ext cx="172819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NZ" b="1" dirty="0"/>
              <a:t>Run Warm Up</a:t>
            </a:r>
          </a:p>
        </p:txBody>
      </p:sp>
      <p:cxnSp>
        <p:nvCxnSpPr>
          <p:cNvPr id="7" name="Straight Arrow Connector 17"/>
          <p:cNvCxnSpPr/>
          <p:nvPr/>
        </p:nvCxnSpPr>
        <p:spPr>
          <a:xfrm>
            <a:off x="1331640" y="3726324"/>
            <a:ext cx="1656184" cy="7107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17"/>
          <p:cNvCxnSpPr>
            <a:cxnSpLocks/>
          </p:cNvCxnSpPr>
          <p:nvPr/>
        </p:nvCxnSpPr>
        <p:spPr>
          <a:xfrm flipH="1">
            <a:off x="5577881" y="1466825"/>
            <a:ext cx="829628" cy="18307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Proceso alternativo"/>
          <p:cNvSpPr/>
          <p:nvPr/>
        </p:nvSpPr>
        <p:spPr>
          <a:xfrm>
            <a:off x="2826327" y="915011"/>
            <a:ext cx="2265222" cy="479862"/>
          </a:xfrm>
          <a:prstGeom prst="flowChartAlternateProcess">
            <a:avLst/>
          </a:prstGeom>
          <a:solidFill>
            <a:srgbClr val="FF00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Proceso alternativo"/>
          <p:cNvSpPr/>
          <p:nvPr/>
        </p:nvSpPr>
        <p:spPr>
          <a:xfrm rot="16981977">
            <a:off x="5381730" y="1681796"/>
            <a:ext cx="1466255" cy="418257"/>
          </a:xfrm>
          <a:prstGeom prst="flowChartAlternateProcess">
            <a:avLst/>
          </a:prstGeom>
          <a:solidFill>
            <a:srgbClr val="FFFF00">
              <a:tint val="66000"/>
              <a:satMod val="160000"/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2099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2509" y="172575"/>
            <a:ext cx="83958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Pre-</a:t>
            </a:r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Start</a:t>
            </a:r>
            <a:r>
              <a:rPr lang="es-ES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 </a:t>
            </a:r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Procedure</a:t>
            </a:r>
            <a:endParaRPr lang="es-ES" sz="2600" dirty="0">
              <a:solidFill>
                <a:srgbClr val="56AC7F"/>
              </a:solidFill>
              <a:latin typeface="Montserrat SemiBold"/>
              <a:cs typeface="Montserrat SemiBold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290947" y="665018"/>
            <a:ext cx="901930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4388" lvl="1" indent="-271463" eaLnBrk="0" hangingPunct="0">
              <a:spcBef>
                <a:spcPct val="20000"/>
              </a:spcBef>
              <a:buSzPct val="50000"/>
              <a:defRPr/>
            </a:pPr>
            <a:endParaRPr lang="hu-HU" sz="2200" b="1" u="sng" dirty="0">
              <a:latin typeface="Montserrat SemiBold"/>
              <a:cs typeface="Arial" pitchFamily="34" charset="0"/>
            </a:endParaRPr>
          </a:p>
          <a:p>
            <a:pPr marL="814388" lvl="1" indent="-271463" eaLnBrk="0" hangingPunct="0">
              <a:spcBef>
                <a:spcPct val="20000"/>
              </a:spcBef>
              <a:buFontTx/>
              <a:buChar char="•"/>
              <a:defRPr/>
            </a:pPr>
            <a:endParaRPr lang="hu-HU" sz="2000" dirty="0">
              <a:latin typeface="Montserrat SemiBold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697391"/>
            <a:ext cx="8042564" cy="378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9175" indent="-6096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200" b="1" u="sng" dirty="0">
                <a:latin typeface="Montserrat SemiBold"/>
                <a:cs typeface="Arial" pitchFamily="34" charset="0"/>
              </a:rPr>
              <a:t>Athletes Introduction</a:t>
            </a:r>
          </a:p>
          <a:p>
            <a:pPr marL="1019175" indent="-6096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HK" sz="2200" dirty="0">
                <a:latin typeface="Montserrat SemiBold"/>
                <a:cs typeface="Arial" pitchFamily="34" charset="0"/>
              </a:rPr>
              <a:t>15 minutes before your start, line up together in athletes’ area</a:t>
            </a:r>
          </a:p>
          <a:p>
            <a:pPr marL="1019175" indent="-6096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HK" sz="2200" dirty="0">
                <a:latin typeface="Montserrat SemiBold"/>
                <a:cs typeface="Arial" pitchFamily="34" charset="0"/>
              </a:rPr>
              <a:t>When you are introduced, jog together towards the swim start.</a:t>
            </a:r>
          </a:p>
          <a:p>
            <a:pPr marL="1019175" indent="-6096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HK" sz="2200" dirty="0">
                <a:latin typeface="Montserrat SemiBold"/>
                <a:cs typeface="Arial" pitchFamily="34" charset="0"/>
              </a:rPr>
              <a:t>First athlete.</a:t>
            </a:r>
          </a:p>
          <a:p>
            <a:pPr marL="1476375" lvl="1" indent="-6096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HK" sz="2200" b="1" dirty="0">
                <a:latin typeface="Montserrat SemiBold"/>
                <a:cs typeface="Arial" pitchFamily="34" charset="0"/>
              </a:rPr>
              <a:t>Jog to pontoon (your pontoon position is your race number +17, </a:t>
            </a:r>
            <a:r>
              <a:rPr lang="en-US" altLang="zh-HK" sz="2200" b="1" dirty="0" err="1">
                <a:latin typeface="Montserrat SemiBold"/>
                <a:cs typeface="Arial" pitchFamily="34" charset="0"/>
              </a:rPr>
              <a:t>e.x</a:t>
            </a:r>
            <a:r>
              <a:rPr lang="en-US" altLang="zh-HK" sz="2200" b="1" dirty="0">
                <a:latin typeface="Montserrat SemiBold"/>
                <a:cs typeface="Arial" pitchFamily="34" charset="0"/>
              </a:rPr>
              <a:t>. team 3: start position 20) and stay behind line.</a:t>
            </a:r>
            <a:endParaRPr lang="en-US" altLang="zh-HK" sz="2200" b="1" dirty="0">
              <a:latin typeface="Montserrat SemiBold"/>
              <a:cs typeface="Arial" pitchFamily="34" charset="0"/>
              <a:sym typeface="Arial" charset="0"/>
            </a:endParaRPr>
          </a:p>
          <a:p>
            <a:pPr marL="1476375" lvl="1" indent="-6096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HK" sz="2200" dirty="0">
                <a:latin typeface="Montserrat SemiBold"/>
                <a:cs typeface="Arial" pitchFamily="34" charset="0"/>
              </a:rPr>
              <a:t>2nd ,3rd and 4th: Stop at relay zone</a:t>
            </a:r>
            <a:endParaRPr lang="en-US" altLang="zh-HK" sz="2200" dirty="0">
              <a:latin typeface="Montserrat SemiBold"/>
              <a:cs typeface="Arial" pitchFamily="34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035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2509" y="172575"/>
            <a:ext cx="83958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Start</a:t>
            </a:r>
            <a:r>
              <a:rPr lang="es-ES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 </a:t>
            </a:r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Procedure</a:t>
            </a:r>
            <a:endParaRPr lang="es-ES" sz="2600" dirty="0">
              <a:solidFill>
                <a:srgbClr val="56AC7F"/>
              </a:solidFill>
              <a:latin typeface="Montserrat SemiBold"/>
              <a:cs typeface="Montserrat SemiBold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290947" y="665018"/>
            <a:ext cx="901930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4388" lvl="1" indent="-271463" eaLnBrk="0" hangingPunct="0">
              <a:spcBef>
                <a:spcPct val="20000"/>
              </a:spcBef>
              <a:buSzPct val="50000"/>
              <a:defRPr/>
            </a:pPr>
            <a:endParaRPr lang="hu-HU" sz="2200" b="1" u="sng" dirty="0">
              <a:latin typeface="Montserrat SemiBold"/>
              <a:cs typeface="Arial" pitchFamily="34" charset="0"/>
            </a:endParaRPr>
          </a:p>
          <a:p>
            <a:pPr marL="814388" lvl="1" indent="-271463" eaLnBrk="0" hangingPunct="0">
              <a:spcBef>
                <a:spcPct val="20000"/>
              </a:spcBef>
              <a:buFontTx/>
              <a:buChar char="•"/>
              <a:defRPr/>
            </a:pPr>
            <a:endParaRPr lang="hu-HU" sz="2000" dirty="0">
              <a:latin typeface="Montserrat SemiBold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87037" y="665018"/>
            <a:ext cx="826077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9175" indent="-609600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200" b="1" u="sng" dirty="0">
                <a:latin typeface="Montserrat SemiBold"/>
                <a:cs typeface="Arial" pitchFamily="34" charset="0"/>
              </a:rPr>
              <a:t>Athletes in position:</a:t>
            </a:r>
          </a:p>
          <a:p>
            <a:pPr marL="1019175" indent="-6096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>
                <a:latin typeface="Montserrat SemiBold"/>
                <a:cs typeface="Arial" pitchFamily="34" charset="0"/>
              </a:rPr>
              <a:t>The start can be given any time after the Head Referee announces ”On your marks”</a:t>
            </a:r>
          </a:p>
          <a:p>
            <a:pPr marL="1019175" indent="-6096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>
                <a:latin typeface="Montserrat SemiBold"/>
                <a:cs typeface="Arial" pitchFamily="34" charset="0"/>
              </a:rPr>
              <a:t>Electronic horn blast</a:t>
            </a:r>
          </a:p>
          <a:p>
            <a:pPr marL="1019175" indent="-6096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>
                <a:latin typeface="Montserrat SemiBold"/>
                <a:cs typeface="Arial" pitchFamily="34" charset="0"/>
              </a:rPr>
              <a:t>Race starts</a:t>
            </a:r>
          </a:p>
          <a:p>
            <a:pPr marL="409575" eaLnBrk="0" hangingPunct="0">
              <a:spcBef>
                <a:spcPct val="20000"/>
              </a:spcBef>
              <a:defRPr/>
            </a:pPr>
            <a:r>
              <a:rPr lang="en-US" sz="2200" i="1" dirty="0">
                <a:solidFill>
                  <a:srgbClr val="FF3300"/>
                </a:solidFill>
                <a:latin typeface="Montserrat SemiBold"/>
              </a:rPr>
              <a:t>Athletes not moving forward at the start will </a:t>
            </a:r>
            <a:r>
              <a:rPr lang="hu-HU" sz="2200" i="1" dirty="0">
                <a:solidFill>
                  <a:srgbClr val="FF3300"/>
                </a:solidFill>
                <a:latin typeface="Montserrat SemiBold"/>
              </a:rPr>
              <a:t>receive a time penalty of 1</a:t>
            </a:r>
            <a:r>
              <a:rPr lang="es-ES" sz="2200" i="1" dirty="0">
                <a:solidFill>
                  <a:srgbClr val="FF3300"/>
                </a:solidFill>
                <a:latin typeface="Montserrat SemiBold"/>
              </a:rPr>
              <a:t>0</a:t>
            </a:r>
            <a:r>
              <a:rPr lang="hu-HU" sz="2200" i="1" dirty="0">
                <a:solidFill>
                  <a:srgbClr val="FF3300"/>
                </a:solidFill>
                <a:latin typeface="Montserrat SemiBold"/>
              </a:rPr>
              <a:t> seconds in TA1</a:t>
            </a:r>
            <a:endParaRPr lang="en-US" sz="2200" dirty="0">
              <a:latin typeface="Montserrat SemiBold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752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2509" y="172575"/>
            <a:ext cx="83958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False </a:t>
            </a:r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Start</a:t>
            </a:r>
            <a:r>
              <a:rPr lang="es-ES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 </a:t>
            </a:r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Procedure</a:t>
            </a:r>
            <a:endParaRPr lang="es-ES" sz="2600" dirty="0">
              <a:solidFill>
                <a:srgbClr val="56AC7F"/>
              </a:solidFill>
              <a:latin typeface="Montserrat SemiBold"/>
              <a:cs typeface="Montserrat SemiBold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290947" y="665018"/>
            <a:ext cx="901930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4388" lvl="1" indent="-271463" eaLnBrk="0" hangingPunct="0">
              <a:spcBef>
                <a:spcPct val="20000"/>
              </a:spcBef>
              <a:buSzPct val="50000"/>
              <a:defRPr/>
            </a:pPr>
            <a:endParaRPr lang="hu-HU" sz="2200" b="1" u="sng" dirty="0">
              <a:latin typeface="Montserrat SemiBold"/>
              <a:cs typeface="Arial" pitchFamily="34" charset="0"/>
            </a:endParaRPr>
          </a:p>
          <a:p>
            <a:pPr marL="814388" lvl="1" indent="-271463" eaLnBrk="0" hangingPunct="0">
              <a:spcBef>
                <a:spcPct val="20000"/>
              </a:spcBef>
              <a:buFontTx/>
              <a:buChar char="•"/>
              <a:defRPr/>
            </a:pPr>
            <a:endParaRPr lang="hu-HU" sz="2000" dirty="0">
              <a:latin typeface="Montserrat SemiBold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55863" y="531192"/>
            <a:ext cx="8063345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1883" indent="-331883" algn="just" fontAlgn="base">
              <a:lnSpc>
                <a:spcPct val="120000"/>
              </a:lnSpc>
              <a:spcBef>
                <a:spcPts val="183"/>
              </a:spcBef>
              <a:spcAft>
                <a:spcPct val="0"/>
              </a:spcAft>
              <a:buClr>
                <a:schemeClr val="tx1"/>
              </a:buClr>
              <a:buSzPct val="100000"/>
              <a:defRPr/>
            </a:pPr>
            <a:r>
              <a:rPr lang="en-US" altLang="zh-HK" sz="2000" b="1" dirty="0">
                <a:latin typeface="Myriad Pro"/>
                <a:ea typeface="MS PGothic"/>
              </a:rPr>
              <a:t>False start with many athletes:</a:t>
            </a:r>
            <a:endParaRPr lang="en-US" altLang="zh-HK" sz="2000" dirty="0">
              <a:latin typeface="Myriad Pro"/>
              <a:ea typeface="MS PGothic"/>
            </a:endParaRPr>
          </a:p>
          <a:p>
            <a:pPr marL="331883" indent="-331883" algn="just" fontAlgn="base">
              <a:lnSpc>
                <a:spcPct val="120000"/>
              </a:lnSpc>
              <a:spcBef>
                <a:spcPts val="183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zh-HK" sz="2000" dirty="0">
                <a:latin typeface="Myriad Pro"/>
                <a:ea typeface="MS PGothic"/>
              </a:rPr>
              <a:t>Several horn blasts</a:t>
            </a:r>
          </a:p>
          <a:p>
            <a:pPr marL="331883" indent="-331883" algn="just" fontAlgn="base">
              <a:lnSpc>
                <a:spcPct val="120000"/>
              </a:lnSpc>
              <a:spcBef>
                <a:spcPts val="183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zh-HK" sz="2000" dirty="0">
                <a:latin typeface="Myriad Pro"/>
                <a:ea typeface="MS PGothic"/>
                <a:sym typeface="Arial" charset="0"/>
              </a:rPr>
              <a:t>Kayaks in front of you</a:t>
            </a:r>
          </a:p>
          <a:p>
            <a:pPr marL="331883" indent="-331883" algn="just" fontAlgn="base">
              <a:lnSpc>
                <a:spcPct val="120000"/>
              </a:lnSpc>
              <a:spcBef>
                <a:spcPts val="183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zh-HK" sz="2000" dirty="0">
                <a:latin typeface="Myriad Pro"/>
                <a:ea typeface="MS PGothic"/>
                <a:sym typeface="Arial" charset="0"/>
              </a:rPr>
              <a:t>Everyone goes back to his or her original start spot</a:t>
            </a:r>
          </a:p>
          <a:p>
            <a:pPr algn="just" fontAlgn="base">
              <a:lnSpc>
                <a:spcPct val="120000"/>
              </a:lnSpc>
              <a:spcBef>
                <a:spcPts val="183"/>
              </a:spcBef>
              <a:spcAft>
                <a:spcPct val="0"/>
              </a:spcAft>
              <a:buClr>
                <a:schemeClr val="tx1"/>
              </a:buClr>
              <a:buSzPct val="100000"/>
              <a:defRPr/>
            </a:pPr>
            <a:r>
              <a:rPr lang="en-US" altLang="zh-HK" sz="2000" b="1" dirty="0">
                <a:latin typeface="Myriad Pro"/>
                <a:ea typeface="MS PGothic"/>
                <a:sym typeface="Arial" charset="0"/>
              </a:rPr>
              <a:t>Valid start but with early starters:</a:t>
            </a:r>
          </a:p>
          <a:p>
            <a:pPr marL="331883" lvl="0" indent="-331883" algn="just" fontAlgn="base">
              <a:lnSpc>
                <a:spcPct val="120000"/>
              </a:lnSpc>
              <a:spcBef>
                <a:spcPts val="183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zh-HK" sz="2000" dirty="0">
                <a:latin typeface="Myriad Pro" pitchFamily="34" charset="0"/>
                <a:ea typeface="MS PGothic"/>
              </a:rPr>
              <a:t>If someone starts before the horn and every one else starts with the horn, the false starter </a:t>
            </a:r>
            <a:r>
              <a:rPr lang="en-US" altLang="zh-HK" sz="2000" dirty="0">
                <a:solidFill>
                  <a:srgbClr val="FF0000"/>
                </a:solidFill>
                <a:latin typeface="Myriad Pro" pitchFamily="34" charset="0"/>
                <a:ea typeface="MS PGothic"/>
              </a:rPr>
              <a:t>will receive a time penalty of 10 seconds in TA1</a:t>
            </a:r>
            <a:endParaRPr lang="en-US" altLang="zh-HK" sz="2000" i="1" dirty="0">
              <a:solidFill>
                <a:srgbClr val="FF0000"/>
              </a:solidFill>
              <a:latin typeface="Myriad Pro" pitchFamily="34" charset="0"/>
              <a:ea typeface="MS PGothic"/>
            </a:endParaRPr>
          </a:p>
          <a:p>
            <a:pPr marL="331883" lvl="0" indent="-331883" algn="just" fontAlgn="base">
              <a:lnSpc>
                <a:spcPct val="120000"/>
              </a:lnSpc>
              <a:spcBef>
                <a:spcPts val="183"/>
              </a:spcBef>
              <a:spcAft>
                <a:spcPct val="0"/>
              </a:spcAft>
              <a:buClr>
                <a:schemeClr val="tx1"/>
              </a:buClr>
              <a:buSzPct val="100000"/>
              <a:defRPr/>
            </a:pPr>
            <a:r>
              <a:rPr lang="en-US" altLang="zh-HK" sz="2000" i="1" dirty="0">
                <a:latin typeface="Myriad Pro" pitchFamily="34" charset="0"/>
                <a:ea typeface="MS PGothic"/>
              </a:rPr>
              <a:t>	</a:t>
            </a:r>
            <a:r>
              <a:rPr lang="en-US" altLang="zh-HK" sz="2000" i="1" dirty="0">
                <a:solidFill>
                  <a:srgbClr val="FF0000"/>
                </a:solidFill>
                <a:latin typeface="Myriad Pro" pitchFamily="34" charset="0"/>
                <a:ea typeface="MS PGothic"/>
              </a:rPr>
              <a:t>During the time penalty the athlete cannot touch any race equipment</a:t>
            </a:r>
          </a:p>
        </p:txBody>
      </p:sp>
    </p:spTree>
    <p:extLst>
      <p:ext uri="{BB962C8B-B14F-4D97-AF65-F5344CB8AC3E}">
        <p14:creationId xmlns:p14="http://schemas.microsoft.com/office/powerpoint/2010/main" val="2703987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2509" y="172575"/>
            <a:ext cx="83958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The</a:t>
            </a:r>
            <a:r>
              <a:rPr lang="es-ES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 </a:t>
            </a:r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Course</a:t>
            </a:r>
            <a:endParaRPr lang="es-ES" sz="2600" dirty="0">
              <a:solidFill>
                <a:srgbClr val="56AC7F"/>
              </a:solidFill>
              <a:latin typeface="Montserrat SemiBold"/>
              <a:cs typeface="Montserrat SemiBold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290947" y="665018"/>
            <a:ext cx="901930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4388" lvl="1" indent="-271463" eaLnBrk="0" hangingPunct="0">
              <a:spcBef>
                <a:spcPct val="20000"/>
              </a:spcBef>
              <a:buSzPct val="50000"/>
              <a:defRPr/>
            </a:pPr>
            <a:endParaRPr lang="hu-HU" sz="2200" b="1" u="sng" dirty="0">
              <a:latin typeface="Montserrat SemiBold"/>
              <a:cs typeface="Arial" pitchFamily="34" charset="0"/>
            </a:endParaRPr>
          </a:p>
          <a:p>
            <a:pPr marL="814388" lvl="1" indent="-271463" eaLnBrk="0" hangingPunct="0">
              <a:spcBef>
                <a:spcPct val="20000"/>
              </a:spcBef>
              <a:buFontTx/>
              <a:buChar char="•"/>
              <a:defRPr/>
            </a:pPr>
            <a:endParaRPr lang="hu-HU" sz="2000" dirty="0">
              <a:latin typeface="Montserrat SemiBold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984664" y="1007918"/>
            <a:ext cx="4572000" cy="32747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19175" indent="-6096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hu-HU" sz="2200" b="1" u="sng" dirty="0">
                <a:latin typeface="Montserrat SemiBold"/>
                <a:cs typeface="Arial" pitchFamily="34" charset="0"/>
              </a:rPr>
              <a:t>Swim</a:t>
            </a:r>
          </a:p>
          <a:p>
            <a:pPr marL="1019175" indent="-6096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hu-HU" sz="2200" dirty="0">
                <a:latin typeface="Montserrat SemiBold"/>
                <a:cs typeface="Arial" pitchFamily="34" charset="0"/>
              </a:rPr>
              <a:t>1 lap of </a:t>
            </a:r>
            <a:r>
              <a:rPr lang="es-ES" sz="2200" dirty="0">
                <a:latin typeface="Montserrat SemiBold"/>
                <a:cs typeface="Arial" pitchFamily="34" charset="0"/>
              </a:rPr>
              <a:t>30</a:t>
            </a:r>
            <a:r>
              <a:rPr lang="hu-HU" sz="2200" dirty="0">
                <a:latin typeface="Montserrat SemiBold"/>
                <a:cs typeface="Arial" pitchFamily="34" charset="0"/>
              </a:rPr>
              <a:t>0m</a:t>
            </a:r>
          </a:p>
          <a:p>
            <a:pPr marL="1019175" indent="-609600" algn="ctr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2200" dirty="0">
              <a:latin typeface="Montserrat SemiBold"/>
              <a:cs typeface="Arial" pitchFamily="34" charset="0"/>
            </a:endParaRPr>
          </a:p>
          <a:p>
            <a:pPr marL="1019175" indent="-6096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hu-HU" sz="2200" b="1" u="sng" dirty="0">
                <a:latin typeface="Montserrat SemiBold"/>
                <a:cs typeface="Arial" pitchFamily="34" charset="0"/>
              </a:rPr>
              <a:t>Bike</a:t>
            </a:r>
          </a:p>
          <a:p>
            <a:pPr marL="1019175" indent="-6096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NZ" sz="2200" dirty="0">
                <a:latin typeface="Montserrat SemiBold"/>
                <a:cs typeface="Arial" pitchFamily="34" charset="0"/>
              </a:rPr>
              <a:t>2</a:t>
            </a:r>
            <a:r>
              <a:rPr lang="hu-HU" sz="2200" dirty="0">
                <a:latin typeface="Montserrat SemiBold"/>
                <a:cs typeface="Arial" pitchFamily="34" charset="0"/>
              </a:rPr>
              <a:t> laps of </a:t>
            </a:r>
            <a:r>
              <a:rPr lang="en-NZ" sz="2200" dirty="0">
                <a:latin typeface="Montserrat SemiBold"/>
                <a:cs typeface="Arial" pitchFamily="34" charset="0"/>
              </a:rPr>
              <a:t>3,2</a:t>
            </a:r>
            <a:r>
              <a:rPr lang="hu-HU" sz="2200" dirty="0">
                <a:latin typeface="Montserrat SemiBold"/>
                <a:cs typeface="Arial" pitchFamily="34" charset="0"/>
              </a:rPr>
              <a:t>km</a:t>
            </a:r>
          </a:p>
          <a:p>
            <a:pPr marL="1019175" indent="-609600" algn="ctr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2200" dirty="0">
              <a:latin typeface="Montserrat SemiBold"/>
              <a:cs typeface="Arial" pitchFamily="34" charset="0"/>
            </a:endParaRPr>
          </a:p>
          <a:p>
            <a:pPr marL="1019175" indent="-6096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hu-HU" sz="2200" b="1" u="sng" dirty="0">
                <a:latin typeface="Montserrat SemiBold"/>
                <a:cs typeface="Arial" pitchFamily="34" charset="0"/>
              </a:rPr>
              <a:t>Run</a:t>
            </a:r>
          </a:p>
          <a:p>
            <a:pPr marL="1019175" indent="-6096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s-ES" sz="2200" dirty="0">
                <a:latin typeface="Montserrat SemiBold"/>
                <a:cs typeface="Arial" pitchFamily="34" charset="0"/>
              </a:rPr>
              <a:t>1</a:t>
            </a:r>
            <a:r>
              <a:rPr lang="hu-HU" sz="2200" dirty="0">
                <a:latin typeface="Montserrat SemiBold"/>
                <a:cs typeface="Arial" pitchFamily="34" charset="0"/>
              </a:rPr>
              <a:t> lap of 2km</a:t>
            </a:r>
          </a:p>
        </p:txBody>
      </p:sp>
    </p:spTree>
    <p:extLst>
      <p:ext uri="{BB962C8B-B14F-4D97-AF65-F5344CB8AC3E}">
        <p14:creationId xmlns:p14="http://schemas.microsoft.com/office/powerpoint/2010/main" val="2361035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2509" y="0"/>
            <a:ext cx="83958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The</a:t>
            </a:r>
            <a:r>
              <a:rPr lang="es-ES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 </a:t>
            </a:r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Course</a:t>
            </a:r>
            <a:endParaRPr lang="es-ES" sz="2600" dirty="0">
              <a:solidFill>
                <a:srgbClr val="56AC7F"/>
              </a:solidFill>
              <a:latin typeface="Montserrat SemiBold"/>
              <a:cs typeface="Montserrat SemiBold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290947" y="665018"/>
            <a:ext cx="901930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4388" lvl="1" indent="-271463" eaLnBrk="0" hangingPunct="0">
              <a:spcBef>
                <a:spcPct val="20000"/>
              </a:spcBef>
              <a:buSzPct val="50000"/>
              <a:defRPr/>
            </a:pPr>
            <a:endParaRPr lang="hu-HU" sz="2200" b="1" u="sng" dirty="0">
              <a:latin typeface="Montserrat SemiBold"/>
              <a:cs typeface="Arial" pitchFamily="34" charset="0"/>
            </a:endParaRPr>
          </a:p>
          <a:p>
            <a:pPr marL="814388" lvl="1" indent="-271463" eaLnBrk="0" hangingPunct="0">
              <a:spcBef>
                <a:spcPct val="20000"/>
              </a:spcBef>
              <a:buFontTx/>
              <a:buChar char="•"/>
              <a:defRPr/>
            </a:pPr>
            <a:endParaRPr lang="hu-HU" sz="2000" dirty="0">
              <a:latin typeface="Montserrat SemiBold"/>
              <a:cs typeface="Arial" pitchFamily="34" charset="0"/>
            </a:endParaRPr>
          </a:p>
        </p:txBody>
      </p:sp>
      <p:pic>
        <p:nvPicPr>
          <p:cNvPr id="4098" name="Picture 2" descr="F:\Buenos Aires\Imágenes mapas\Venue rel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" y="492443"/>
            <a:ext cx="7190508" cy="40466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1035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2509" y="172575"/>
            <a:ext cx="83958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Swim</a:t>
            </a:r>
            <a:r>
              <a:rPr lang="es-ES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 </a:t>
            </a:r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Course</a:t>
            </a:r>
            <a:endParaRPr lang="es-ES" sz="2600" dirty="0">
              <a:solidFill>
                <a:srgbClr val="56AC7F"/>
              </a:solidFill>
              <a:latin typeface="Montserrat SemiBold"/>
              <a:cs typeface="Montserrat SemiBold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290947" y="665018"/>
            <a:ext cx="901930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4388" lvl="1" indent="-271463" eaLnBrk="0" hangingPunct="0">
              <a:spcBef>
                <a:spcPct val="20000"/>
              </a:spcBef>
              <a:buSzPct val="50000"/>
              <a:defRPr/>
            </a:pPr>
            <a:endParaRPr lang="hu-HU" sz="2200" b="1" u="sng" dirty="0">
              <a:latin typeface="Montserrat SemiBold"/>
              <a:cs typeface="Arial" pitchFamily="34" charset="0"/>
            </a:endParaRPr>
          </a:p>
          <a:p>
            <a:pPr marL="814388" lvl="1" indent="-271463" eaLnBrk="0" hangingPunct="0">
              <a:spcBef>
                <a:spcPct val="20000"/>
              </a:spcBef>
              <a:buFontTx/>
              <a:buChar char="•"/>
              <a:defRPr/>
            </a:pPr>
            <a:endParaRPr lang="hu-HU" sz="2000" dirty="0">
              <a:latin typeface="Montserrat SemiBold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602402"/>
            <a:ext cx="9144000" cy="293259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744537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HK" sz="2000" dirty="0">
                <a:cs typeface="Arial" pitchFamily="34" charset="0"/>
              </a:rPr>
              <a:t>Today at 11:00</a:t>
            </a:r>
          </a:p>
          <a:p>
            <a:pPr marL="800100" lvl="1" indent="-342900" algn="just" fontAlgn="base">
              <a:lnSpc>
                <a:spcPct val="110000"/>
              </a:lnSpc>
              <a:spcBef>
                <a:spcPts val="183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altLang="zh-HK" sz="2000" dirty="0">
                <a:cs typeface="Arial" pitchFamily="34" charset="0"/>
              </a:rPr>
              <a:t>Water temperature: 20,8°C</a:t>
            </a:r>
          </a:p>
          <a:p>
            <a:pPr marL="800100" lvl="1" indent="-342900" algn="just" fontAlgn="base">
              <a:lnSpc>
                <a:spcPct val="110000"/>
              </a:lnSpc>
              <a:spcBef>
                <a:spcPts val="183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altLang="zh-HK" sz="2000" dirty="0">
                <a:cs typeface="Arial" pitchFamily="34" charset="0"/>
              </a:rPr>
              <a:t>Final decision 1 hour before race start</a:t>
            </a:r>
          </a:p>
          <a:p>
            <a:pPr marL="342900" indent="-342900" algn="just" fontAlgn="base">
              <a:lnSpc>
                <a:spcPct val="110000"/>
              </a:lnSpc>
              <a:spcBef>
                <a:spcPts val="183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zh-HK" sz="2000" dirty="0">
                <a:cs typeface="Arial" pitchFamily="34" charset="0"/>
              </a:rPr>
              <a:t>	1 lap (total distance of 300m) –clockwise</a:t>
            </a:r>
          </a:p>
          <a:p>
            <a:pPr marL="800100" lvl="1" indent="-342900" algn="just" fontAlgn="base">
              <a:lnSpc>
                <a:spcPct val="110000"/>
              </a:lnSpc>
              <a:spcBef>
                <a:spcPts val="183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altLang="zh-HK" sz="2000" dirty="0">
                <a:cs typeface="Arial" pitchFamily="34" charset="0"/>
              </a:rPr>
              <a:t>Distance to the first turn buoy 140m</a:t>
            </a:r>
          </a:p>
          <a:p>
            <a:pPr marL="800100" lvl="1" indent="-342900" algn="just" fontAlgn="base">
              <a:lnSpc>
                <a:spcPct val="110000"/>
              </a:lnSpc>
              <a:spcBef>
                <a:spcPts val="183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altLang="zh-HK" sz="2000" dirty="0">
                <a:cs typeface="Arial" pitchFamily="34" charset="0"/>
              </a:rPr>
              <a:t>Pass all </a:t>
            </a:r>
            <a:r>
              <a:rPr lang="en-US" altLang="zh-HK" sz="2000" b="1" dirty="0">
                <a:solidFill>
                  <a:srgbClr val="F4BF3F"/>
                </a:solidFill>
                <a:cs typeface="Arial" pitchFamily="34" charset="0"/>
              </a:rPr>
              <a:t>yellow</a:t>
            </a:r>
            <a:r>
              <a:rPr lang="en-US" altLang="zh-HK" sz="2000" dirty="0">
                <a:cs typeface="Arial" pitchFamily="34" charset="0"/>
              </a:rPr>
              <a:t> buoys on the right shoulder/ Pass all the </a:t>
            </a:r>
            <a:r>
              <a:rPr lang="en-US" altLang="zh-HK" sz="2000" b="1" dirty="0">
                <a:solidFill>
                  <a:srgbClr val="FF0000"/>
                </a:solidFill>
                <a:cs typeface="Arial" pitchFamily="34" charset="0"/>
              </a:rPr>
              <a:t>red</a:t>
            </a:r>
            <a:r>
              <a:rPr lang="en-US" altLang="zh-HK" sz="2000" dirty="0">
                <a:cs typeface="Arial" pitchFamily="34" charset="0"/>
              </a:rPr>
              <a:t> buoys on the left</a:t>
            </a:r>
          </a:p>
          <a:p>
            <a:pPr marL="342900" indent="-342900" algn="just" fontAlgn="base">
              <a:lnSpc>
                <a:spcPct val="110000"/>
              </a:lnSpc>
              <a:spcBef>
                <a:spcPts val="183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/>
              <a:buChar char="•"/>
              <a:defRPr/>
            </a:pPr>
            <a:r>
              <a:rPr lang="en-US" altLang="zh-HK" sz="2000" dirty="0">
                <a:cs typeface="Arial" pitchFamily="34" charset="0"/>
              </a:rPr>
              <a:t>Swim </a:t>
            </a:r>
            <a:r>
              <a:rPr lang="en-US" altLang="zh-HK" sz="2000" dirty="0" err="1">
                <a:cs typeface="Arial" pitchFamily="34" charset="0"/>
              </a:rPr>
              <a:t>behaviour</a:t>
            </a:r>
            <a:r>
              <a:rPr lang="en-US" altLang="zh-HK" sz="2000" dirty="0">
                <a:cs typeface="Arial" pitchFamily="34" charset="0"/>
              </a:rPr>
              <a:t> will be closely monitored and recorded</a:t>
            </a:r>
          </a:p>
          <a:p>
            <a:pPr marL="342900" indent="-342900" algn="just" fontAlgn="base">
              <a:lnSpc>
                <a:spcPct val="110000"/>
              </a:lnSpc>
              <a:spcBef>
                <a:spcPts val="183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/>
              <a:buChar char="•"/>
              <a:defRPr/>
            </a:pPr>
            <a:r>
              <a:rPr lang="en-US" altLang="zh-HK" sz="2000" dirty="0">
                <a:cs typeface="Arial" pitchFamily="34" charset="0"/>
              </a:rPr>
              <a:t>Take wetsuit, cap, goggles to transition into the box</a:t>
            </a:r>
          </a:p>
        </p:txBody>
      </p:sp>
    </p:spTree>
    <p:extLst>
      <p:ext uri="{BB962C8B-B14F-4D97-AF65-F5344CB8AC3E}">
        <p14:creationId xmlns:p14="http://schemas.microsoft.com/office/powerpoint/2010/main" val="1055549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Buenos Aires\Imágenes mapas\Swim rel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772" y="527126"/>
            <a:ext cx="7251357" cy="4080905"/>
          </a:xfrm>
          <a:prstGeom prst="rect">
            <a:avLst/>
          </a:prstGeom>
          <a:noFill/>
        </p:spPr>
      </p:pic>
      <p:sp>
        <p:nvSpPr>
          <p:cNvPr id="2" name="CuadroTexto 1"/>
          <p:cNvSpPr txBox="1"/>
          <p:nvPr/>
        </p:nvSpPr>
        <p:spPr>
          <a:xfrm>
            <a:off x="332509" y="34683"/>
            <a:ext cx="83958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Swim</a:t>
            </a:r>
            <a:r>
              <a:rPr lang="es-ES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 </a:t>
            </a:r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Course</a:t>
            </a:r>
            <a:r>
              <a:rPr lang="es-ES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 </a:t>
            </a:r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Map</a:t>
            </a:r>
            <a:endParaRPr lang="es-ES" sz="2600" dirty="0">
              <a:solidFill>
                <a:srgbClr val="56AC7F"/>
              </a:solidFill>
              <a:latin typeface="Montserrat SemiBold"/>
              <a:cs typeface="Montserrat SemiBold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290947" y="665018"/>
            <a:ext cx="901930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4388" lvl="1" indent="-271463" eaLnBrk="0" hangingPunct="0">
              <a:spcBef>
                <a:spcPct val="20000"/>
              </a:spcBef>
              <a:buSzPct val="50000"/>
              <a:defRPr/>
            </a:pPr>
            <a:endParaRPr lang="hu-HU" sz="2200" b="1" u="sng" dirty="0">
              <a:latin typeface="Montserrat SemiBold"/>
              <a:cs typeface="Arial" pitchFamily="34" charset="0"/>
            </a:endParaRPr>
          </a:p>
          <a:p>
            <a:pPr marL="814388" lvl="1" indent="-271463" eaLnBrk="0" hangingPunct="0">
              <a:spcBef>
                <a:spcPct val="20000"/>
              </a:spcBef>
              <a:buFontTx/>
              <a:buChar char="•"/>
              <a:defRPr/>
            </a:pPr>
            <a:endParaRPr lang="hu-HU" sz="2000" dirty="0">
              <a:latin typeface="Montserrat SemiBold"/>
              <a:cs typeface="Arial" pitchFamily="34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3141233" y="3216536"/>
            <a:ext cx="107577" cy="10757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3141233" y="3607489"/>
            <a:ext cx="107577" cy="10757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lipse"/>
          <p:cNvSpPr/>
          <p:nvPr/>
        </p:nvSpPr>
        <p:spPr>
          <a:xfrm>
            <a:off x="4442909" y="3162748"/>
            <a:ext cx="107577" cy="1075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Metin kutusu 15"/>
          <p:cNvSpPr txBox="1">
            <a:spLocks noChangeArrowheads="1"/>
          </p:cNvSpPr>
          <p:nvPr/>
        </p:nvSpPr>
        <p:spPr bwMode="auto">
          <a:xfrm>
            <a:off x="5881257" y="1065126"/>
            <a:ext cx="903287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000" dirty="0"/>
              <a:t>TRANSITION AREA</a:t>
            </a:r>
          </a:p>
        </p:txBody>
      </p:sp>
      <p:cxnSp>
        <p:nvCxnSpPr>
          <p:cNvPr id="18" name="17 Conector recto de flecha"/>
          <p:cNvCxnSpPr>
            <a:stCxn id="16" idx="1"/>
          </p:cNvCxnSpPr>
          <p:nvPr/>
        </p:nvCxnSpPr>
        <p:spPr>
          <a:xfrm rot="10800000" flipV="1">
            <a:off x="5453209" y="1265181"/>
            <a:ext cx="428049" cy="42853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Metin kutusu 11"/>
          <p:cNvSpPr txBox="1"/>
          <p:nvPr/>
        </p:nvSpPr>
        <p:spPr>
          <a:xfrm rot="16200000">
            <a:off x="5269059" y="3346898"/>
            <a:ext cx="584200" cy="2159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800" b="1" dirty="0"/>
              <a:t>START</a:t>
            </a:r>
          </a:p>
        </p:txBody>
      </p:sp>
      <p:cxnSp>
        <p:nvCxnSpPr>
          <p:cNvPr id="19" name="18 Conector recto de flecha"/>
          <p:cNvCxnSpPr/>
          <p:nvPr/>
        </p:nvCxnSpPr>
        <p:spPr>
          <a:xfrm rot="10800000">
            <a:off x="3495136" y="3974526"/>
            <a:ext cx="1250122" cy="135081"/>
          </a:xfrm>
          <a:prstGeom prst="straightConnector1">
            <a:avLst/>
          </a:prstGeom>
          <a:ln w="28575">
            <a:solidFill>
              <a:srgbClr val="92D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>
            <a:off x="3495135" y="3084748"/>
            <a:ext cx="786320" cy="39000"/>
          </a:xfrm>
          <a:prstGeom prst="straightConnector1">
            <a:avLst/>
          </a:prstGeom>
          <a:ln w="28575">
            <a:solidFill>
              <a:srgbClr val="92D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 rot="5400000" flipH="1" flipV="1">
            <a:off x="2836982" y="3413860"/>
            <a:ext cx="284183" cy="1588"/>
          </a:xfrm>
          <a:prstGeom prst="straightConnector1">
            <a:avLst/>
          </a:prstGeom>
          <a:ln w="28575">
            <a:solidFill>
              <a:srgbClr val="92D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 flipV="1">
            <a:off x="4647540" y="2798168"/>
            <a:ext cx="447038" cy="238466"/>
          </a:xfrm>
          <a:prstGeom prst="straightConnector1">
            <a:avLst/>
          </a:prstGeom>
          <a:ln w="28575">
            <a:solidFill>
              <a:srgbClr val="92D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FF6E17F-5FA9-1A4F-91EE-C540C30048B4}"/>
              </a:ext>
            </a:extLst>
          </p:cNvPr>
          <p:cNvSpPr/>
          <p:nvPr/>
        </p:nvSpPr>
        <p:spPr>
          <a:xfrm>
            <a:off x="3248810" y="3238282"/>
            <a:ext cx="253576" cy="8583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B561C52-29D3-6643-8BA1-42222BC29023}"/>
              </a:ext>
            </a:extLst>
          </p:cNvPr>
          <p:cNvSpPr/>
          <p:nvPr/>
        </p:nvSpPr>
        <p:spPr>
          <a:xfrm>
            <a:off x="3248810" y="3618362"/>
            <a:ext cx="253576" cy="8583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E9D87D6C-0B06-4A44-9143-36D41BE88CCF}"/>
              </a:ext>
            </a:extLst>
          </p:cNvPr>
          <p:cNvSpPr/>
          <p:nvPr/>
        </p:nvSpPr>
        <p:spPr>
          <a:xfrm rot="16200000">
            <a:off x="3068233" y="3422885"/>
            <a:ext cx="253576" cy="8583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AF78035-F80A-4649-8164-845B14C039A2}"/>
              </a:ext>
            </a:extLst>
          </p:cNvPr>
          <p:cNvSpPr/>
          <p:nvPr/>
        </p:nvSpPr>
        <p:spPr>
          <a:xfrm>
            <a:off x="5094253" y="2666783"/>
            <a:ext cx="253576" cy="8583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E35017AC-8CE1-6945-985B-530ADB38935E}"/>
              </a:ext>
            </a:extLst>
          </p:cNvPr>
          <p:cNvSpPr/>
          <p:nvPr/>
        </p:nvSpPr>
        <p:spPr>
          <a:xfrm rot="16749694">
            <a:off x="5189884" y="2929329"/>
            <a:ext cx="253576" cy="8583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3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2509" y="172575"/>
            <a:ext cx="83958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Swim</a:t>
            </a:r>
            <a:r>
              <a:rPr lang="es-ES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 </a:t>
            </a:r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exit</a:t>
            </a:r>
            <a:r>
              <a:rPr lang="es-ES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 to </a:t>
            </a:r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transition</a:t>
            </a:r>
            <a:endParaRPr lang="es-ES" sz="2600" dirty="0">
              <a:solidFill>
                <a:srgbClr val="56AC7F"/>
              </a:solidFill>
              <a:latin typeface="Montserrat SemiBold"/>
              <a:cs typeface="Montserrat SemiBold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290947" y="665018"/>
            <a:ext cx="901930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4388" lvl="1" indent="-271463" eaLnBrk="0" hangingPunct="0">
              <a:spcBef>
                <a:spcPct val="20000"/>
              </a:spcBef>
              <a:buSzPct val="50000"/>
              <a:defRPr/>
            </a:pPr>
            <a:endParaRPr lang="hu-HU" sz="2200" b="1" u="sng" dirty="0">
              <a:latin typeface="Montserrat SemiBold"/>
              <a:cs typeface="Arial" pitchFamily="34" charset="0"/>
            </a:endParaRPr>
          </a:p>
          <a:p>
            <a:pPr marL="814388" lvl="1" indent="-271463" eaLnBrk="0" hangingPunct="0">
              <a:spcBef>
                <a:spcPct val="20000"/>
              </a:spcBef>
              <a:buFontTx/>
              <a:buChar char="•"/>
              <a:defRPr/>
            </a:pPr>
            <a:endParaRPr lang="hu-HU" sz="2000" dirty="0">
              <a:latin typeface="Montserrat SemiBold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BFED54-3F60-5C43-9F66-C1F12B39E342}"/>
              </a:ext>
            </a:extLst>
          </p:cNvPr>
          <p:cNvSpPr/>
          <p:nvPr/>
        </p:nvSpPr>
        <p:spPr>
          <a:xfrm>
            <a:off x="946298" y="776177"/>
            <a:ext cx="6400800" cy="68906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FINISH CHUTE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C98360-6497-D042-9DEC-7756173073C7}"/>
              </a:ext>
            </a:extLst>
          </p:cNvPr>
          <p:cNvSpPr/>
          <p:nvPr/>
        </p:nvSpPr>
        <p:spPr>
          <a:xfrm>
            <a:off x="946298" y="1465237"/>
            <a:ext cx="6400800" cy="3316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BIKE LANE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067DB4-60EC-914B-BB20-4B3AA26F3030}"/>
              </a:ext>
            </a:extLst>
          </p:cNvPr>
          <p:cNvSpPr/>
          <p:nvPr/>
        </p:nvSpPr>
        <p:spPr>
          <a:xfrm>
            <a:off x="946298" y="1822632"/>
            <a:ext cx="7402674" cy="6633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TRANSITION ZONE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BE10AE-2D58-9C42-97DF-DF6389868CDD}"/>
              </a:ext>
            </a:extLst>
          </p:cNvPr>
          <p:cNvSpPr/>
          <p:nvPr/>
        </p:nvSpPr>
        <p:spPr>
          <a:xfrm>
            <a:off x="7347097" y="2511692"/>
            <a:ext cx="715925" cy="68906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2A90D4-238E-C544-AAC3-56CC4511F861}"/>
              </a:ext>
            </a:extLst>
          </p:cNvPr>
          <p:cNvSpPr/>
          <p:nvPr/>
        </p:nvSpPr>
        <p:spPr>
          <a:xfrm>
            <a:off x="8634926" y="2145229"/>
            <a:ext cx="509074" cy="5516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5F93E8-6693-BD4A-AB18-BAD5FA79E7E4}"/>
              </a:ext>
            </a:extLst>
          </p:cNvPr>
          <p:cNvSpPr/>
          <p:nvPr/>
        </p:nvSpPr>
        <p:spPr>
          <a:xfrm>
            <a:off x="8063022" y="2485962"/>
            <a:ext cx="285953" cy="71479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069DF1-3832-A540-9BC7-FE60DE4E8389}"/>
              </a:ext>
            </a:extLst>
          </p:cNvPr>
          <p:cNvSpPr/>
          <p:nvPr/>
        </p:nvSpPr>
        <p:spPr>
          <a:xfrm rot="19203432">
            <a:off x="8243975" y="3009566"/>
            <a:ext cx="285953" cy="71479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FAEC46-F3C0-4A49-A7C4-C547DA37EFBF}"/>
              </a:ext>
            </a:extLst>
          </p:cNvPr>
          <p:cNvSpPr/>
          <p:nvPr/>
        </p:nvSpPr>
        <p:spPr>
          <a:xfrm rot="19203432">
            <a:off x="8545072" y="2743560"/>
            <a:ext cx="285953" cy="71479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7D3BFE-AD1B-1447-B7A2-976FCE9DCDE8}"/>
              </a:ext>
            </a:extLst>
          </p:cNvPr>
          <p:cNvSpPr/>
          <p:nvPr/>
        </p:nvSpPr>
        <p:spPr>
          <a:xfrm>
            <a:off x="8348973" y="1822632"/>
            <a:ext cx="285953" cy="10539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87D4CA-6DFE-3F4A-9CBE-F09ECD69BA44}"/>
              </a:ext>
            </a:extLst>
          </p:cNvPr>
          <p:cNvSpPr/>
          <p:nvPr/>
        </p:nvSpPr>
        <p:spPr>
          <a:xfrm>
            <a:off x="8501373" y="1822632"/>
            <a:ext cx="642627" cy="3225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RELAY ZONE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775A70-57C7-BD45-9959-B12985496892}"/>
              </a:ext>
            </a:extLst>
          </p:cNvPr>
          <p:cNvSpPr/>
          <p:nvPr/>
        </p:nvSpPr>
        <p:spPr>
          <a:xfrm>
            <a:off x="7347097" y="789042"/>
            <a:ext cx="1796903" cy="100786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DC3BB7C6-B1F8-8D48-BDC5-FCC03C8D5A9B}"/>
              </a:ext>
            </a:extLst>
          </p:cNvPr>
          <p:cNvSpPr/>
          <p:nvPr/>
        </p:nvSpPr>
        <p:spPr>
          <a:xfrm>
            <a:off x="4146698" y="2797927"/>
            <a:ext cx="2296632" cy="606055"/>
          </a:xfrm>
          <a:prstGeom prst="wedgeRoundRectCallout">
            <a:avLst>
              <a:gd name="adj1" fmla="val 99711"/>
              <a:gd name="adj2" fmla="val -3775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RELAY ZONE </a:t>
            </a:r>
          </a:p>
          <a:p>
            <a:pPr algn="ctr"/>
            <a:r>
              <a:rPr lang="en-US" dirty="0"/>
              <a:t>RECOVERY</a:t>
            </a:r>
          </a:p>
        </p:txBody>
      </p: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7DE07946-8573-F145-B9A2-DFC32664A36A}"/>
              </a:ext>
            </a:extLst>
          </p:cNvPr>
          <p:cNvSpPr/>
          <p:nvPr/>
        </p:nvSpPr>
        <p:spPr>
          <a:xfrm>
            <a:off x="5667798" y="3873111"/>
            <a:ext cx="2296632" cy="606055"/>
          </a:xfrm>
          <a:prstGeom prst="wedgeRoundRectCallout">
            <a:avLst>
              <a:gd name="adj1" fmla="val 89526"/>
              <a:gd name="adj2" fmla="val -279856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RELAY ZONE </a:t>
            </a:r>
          </a:p>
          <a:p>
            <a:pPr algn="ctr"/>
            <a:r>
              <a:rPr lang="en-US" dirty="0"/>
              <a:t>CHECK IN</a:t>
            </a: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E81CFCA3-C81F-214C-A4A9-958A38AA0F03}"/>
              </a:ext>
            </a:extLst>
          </p:cNvPr>
          <p:cNvSpPr/>
          <p:nvPr/>
        </p:nvSpPr>
        <p:spPr>
          <a:xfrm rot="14152668">
            <a:off x="8206091" y="3219804"/>
            <a:ext cx="361719" cy="340243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108DCA5F-9BC0-014C-80BE-4C280F3B190A}"/>
              </a:ext>
            </a:extLst>
          </p:cNvPr>
          <p:cNvSpPr/>
          <p:nvPr/>
        </p:nvSpPr>
        <p:spPr>
          <a:xfrm rot="16200000">
            <a:off x="8031020" y="2459453"/>
            <a:ext cx="361719" cy="340243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D2500B8C-E0BE-9B45-BF51-41F2080C227B}"/>
              </a:ext>
            </a:extLst>
          </p:cNvPr>
          <p:cNvSpPr/>
          <p:nvPr/>
        </p:nvSpPr>
        <p:spPr>
          <a:xfrm rot="10800000">
            <a:off x="7077634" y="1984175"/>
            <a:ext cx="361719" cy="340243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38BD94D1-3360-8D4B-BBB6-11D83AC536F4}"/>
              </a:ext>
            </a:extLst>
          </p:cNvPr>
          <p:cNvSpPr/>
          <p:nvPr/>
        </p:nvSpPr>
        <p:spPr>
          <a:xfrm rot="10800000">
            <a:off x="4647635" y="1998523"/>
            <a:ext cx="361719" cy="340243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EE7F504A-685C-804A-85B1-3C899475D228}"/>
              </a:ext>
            </a:extLst>
          </p:cNvPr>
          <p:cNvSpPr/>
          <p:nvPr/>
        </p:nvSpPr>
        <p:spPr>
          <a:xfrm rot="10800000">
            <a:off x="1727226" y="2003833"/>
            <a:ext cx="361719" cy="340243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3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2509" y="172575"/>
            <a:ext cx="83958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Agenda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66255" y="1157460"/>
            <a:ext cx="6691745" cy="286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2200" dirty="0">
                <a:latin typeface="Montserrat SemiBold"/>
                <a:cs typeface="Arial" pitchFamily="34" charset="0"/>
              </a:rPr>
              <a:t>Welcome and Introduction</a:t>
            </a:r>
          </a:p>
          <a:p>
            <a:pPr marL="363538" indent="-36353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2200" dirty="0">
                <a:latin typeface="Montserrat SemiBold"/>
                <a:cs typeface="Arial" pitchFamily="34" charset="0"/>
              </a:rPr>
              <a:t>Competition Jury</a:t>
            </a:r>
          </a:p>
          <a:p>
            <a:pPr marL="363538" indent="-36353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2200" dirty="0">
                <a:latin typeface="Montserrat SemiBold"/>
                <a:cs typeface="Arial" pitchFamily="34" charset="0"/>
              </a:rPr>
              <a:t>Schedules and Timetables</a:t>
            </a:r>
          </a:p>
          <a:p>
            <a:pPr marL="363538" indent="-36353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2200" dirty="0">
                <a:latin typeface="Montserrat SemiBold"/>
                <a:cs typeface="Arial" pitchFamily="34" charset="0"/>
              </a:rPr>
              <a:t>Check-in and Procedures</a:t>
            </a:r>
          </a:p>
          <a:p>
            <a:pPr marL="363538" indent="-36353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2200" dirty="0">
                <a:latin typeface="Montserrat SemiBold"/>
                <a:cs typeface="Arial" pitchFamily="34" charset="0"/>
              </a:rPr>
              <a:t>The course</a:t>
            </a:r>
          </a:p>
          <a:p>
            <a:pPr marL="363538" indent="-36353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2200" dirty="0">
                <a:latin typeface="Montserrat SemiBold"/>
                <a:cs typeface="Arial" pitchFamily="34" charset="0"/>
              </a:rPr>
              <a:t>Post-</a:t>
            </a:r>
            <a:r>
              <a:rPr lang="es-ES" sz="2200" dirty="0" err="1">
                <a:latin typeface="Montserrat SemiBold"/>
                <a:cs typeface="Arial" pitchFamily="34" charset="0"/>
              </a:rPr>
              <a:t>Race</a:t>
            </a:r>
            <a:r>
              <a:rPr lang="es-ES" sz="2200" dirty="0">
                <a:latin typeface="Montserrat SemiBold"/>
                <a:cs typeface="Arial" pitchFamily="34" charset="0"/>
              </a:rPr>
              <a:t> </a:t>
            </a:r>
            <a:r>
              <a:rPr lang="es-ES" sz="2200" dirty="0" err="1">
                <a:latin typeface="Montserrat SemiBold"/>
                <a:cs typeface="Arial" pitchFamily="34" charset="0"/>
              </a:rPr>
              <a:t>Procedures</a:t>
            </a:r>
            <a:endParaRPr lang="es-ES" sz="2200" dirty="0">
              <a:latin typeface="Montserrat SemiBold"/>
              <a:cs typeface="Arial" pitchFamily="34" charset="0"/>
            </a:endParaRPr>
          </a:p>
          <a:p>
            <a:pPr marL="363538" indent="-36353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2200" dirty="0">
                <a:latin typeface="Montserrat SemiBold"/>
                <a:cs typeface="Arial" pitchFamily="34" charset="0"/>
              </a:rPr>
              <a:t>Weather forecast</a:t>
            </a:r>
          </a:p>
        </p:txBody>
      </p:sp>
    </p:spTree>
    <p:extLst>
      <p:ext uri="{BB962C8B-B14F-4D97-AF65-F5344CB8AC3E}">
        <p14:creationId xmlns:p14="http://schemas.microsoft.com/office/powerpoint/2010/main" val="2361035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2509" y="172575"/>
            <a:ext cx="83958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Transition</a:t>
            </a:r>
            <a:r>
              <a:rPr lang="es-ES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 </a:t>
            </a:r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Area</a:t>
            </a:r>
            <a:endParaRPr lang="es-ES" sz="2600" dirty="0">
              <a:solidFill>
                <a:srgbClr val="56AC7F"/>
              </a:solidFill>
              <a:latin typeface="Montserrat SemiBold"/>
              <a:cs typeface="Montserrat SemiBold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290947" y="665018"/>
            <a:ext cx="901930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4388" lvl="1" indent="-271463" eaLnBrk="0" hangingPunct="0">
              <a:spcBef>
                <a:spcPct val="20000"/>
              </a:spcBef>
              <a:buSzPct val="50000"/>
              <a:defRPr/>
            </a:pPr>
            <a:endParaRPr lang="hu-HU" sz="2200" b="1" u="sng" dirty="0">
              <a:latin typeface="Montserrat SemiBold"/>
              <a:cs typeface="Arial" pitchFamily="34" charset="0"/>
            </a:endParaRPr>
          </a:p>
          <a:p>
            <a:pPr marL="814388" lvl="1" indent="-271463" eaLnBrk="0" hangingPunct="0">
              <a:spcBef>
                <a:spcPct val="20000"/>
              </a:spcBef>
              <a:buFontTx/>
              <a:buChar char="•"/>
              <a:defRPr/>
            </a:pPr>
            <a:endParaRPr lang="hu-HU" sz="2000" dirty="0">
              <a:latin typeface="Montserrat SemiBold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55865" y="665018"/>
            <a:ext cx="9258300" cy="2486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9175" indent="-61753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HK" sz="2200" dirty="0">
                <a:latin typeface="Montserrat SemiBold"/>
                <a:cs typeface="Arial" pitchFamily="34" charset="0"/>
              </a:rPr>
              <a:t>Individual bike racks</a:t>
            </a:r>
          </a:p>
          <a:p>
            <a:pPr marL="1019175" indent="-61753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HK" sz="2200" dirty="0">
                <a:latin typeface="Montserrat SemiBold"/>
                <a:cs typeface="Arial" pitchFamily="34" charset="0"/>
              </a:rPr>
              <a:t>Team name, team member’s country flag and number</a:t>
            </a:r>
          </a:p>
          <a:p>
            <a:pPr marL="1019175" indent="-61753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HK" sz="2200" dirty="0">
                <a:latin typeface="Montserrat SemiBold"/>
                <a:cs typeface="Arial" pitchFamily="34" charset="0"/>
                <a:sym typeface="Arial" charset="0"/>
              </a:rPr>
              <a:t>All used equipment goes into </a:t>
            </a:r>
            <a:r>
              <a:rPr lang="en-US" altLang="zh-HK" sz="2200" b="1" u="sng" dirty="0">
                <a:latin typeface="Montserrat SemiBold"/>
                <a:cs typeface="Arial" pitchFamily="34" charset="0"/>
                <a:sym typeface="Arial" charset="0"/>
              </a:rPr>
              <a:t>YOUR</a:t>
            </a:r>
            <a:r>
              <a:rPr lang="en-US" altLang="zh-HK" sz="2200" dirty="0">
                <a:latin typeface="Montserrat SemiBold"/>
                <a:cs typeface="Arial" pitchFamily="34" charset="0"/>
                <a:sym typeface="Arial" charset="0"/>
              </a:rPr>
              <a:t> box</a:t>
            </a:r>
          </a:p>
          <a:p>
            <a:pPr marL="401637" eaLnBrk="0" hangingPunct="0">
              <a:spcBef>
                <a:spcPct val="20000"/>
              </a:spcBef>
              <a:defRPr/>
            </a:pPr>
            <a:r>
              <a:rPr lang="en-US" altLang="zh-HK" sz="2200" i="1" dirty="0">
                <a:solidFill>
                  <a:srgbClr val="FF0000"/>
                </a:solidFill>
                <a:latin typeface="Montserrat SemiBold"/>
                <a:cs typeface="Arial" pitchFamily="34" charset="0"/>
                <a:sym typeface="Arial" charset="0"/>
              </a:rPr>
              <a:t>Failure to put equipment in box = 10 second penalty on run PB</a:t>
            </a:r>
          </a:p>
          <a:p>
            <a:pPr marL="1019175" indent="-61753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HK" sz="2200" dirty="0">
                <a:latin typeface="Montserrat SemiBold"/>
                <a:cs typeface="Arial" pitchFamily="34" charset="0"/>
                <a:sym typeface="Arial" charset="0"/>
              </a:rPr>
              <a:t>Mount line at the end of the TA (</a:t>
            </a:r>
            <a:r>
              <a:rPr lang="en-US" altLang="zh-HK" sz="2200" dirty="0">
                <a:solidFill>
                  <a:srgbClr val="00B050"/>
                </a:solidFill>
                <a:latin typeface="Montserrat SemiBold"/>
                <a:cs typeface="Arial" pitchFamily="34" charset="0"/>
                <a:sym typeface="Arial" charset="0"/>
              </a:rPr>
              <a:t>GREEN LINE</a:t>
            </a:r>
            <a:r>
              <a:rPr lang="en-US" altLang="zh-HK" sz="2200" dirty="0">
                <a:latin typeface="Montserrat SemiBold"/>
                <a:cs typeface="Arial" pitchFamily="34" charset="0"/>
                <a:sym typeface="Arial" charset="0"/>
              </a:rPr>
              <a:t>)</a:t>
            </a:r>
          </a:p>
          <a:p>
            <a:pPr marL="1019175" indent="-61753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HK" sz="2200" dirty="0">
                <a:latin typeface="Montserrat SemiBold"/>
                <a:cs typeface="Arial" pitchFamily="34" charset="0"/>
                <a:sym typeface="Arial" charset="0"/>
              </a:rPr>
              <a:t>Dismount line at the beginning of TA (</a:t>
            </a:r>
            <a:r>
              <a:rPr lang="en-US" altLang="zh-HK" sz="2200" dirty="0">
                <a:solidFill>
                  <a:srgbClr val="FF0000"/>
                </a:solidFill>
                <a:latin typeface="Montserrat SemiBold"/>
                <a:cs typeface="Arial" pitchFamily="34" charset="0"/>
                <a:sym typeface="Arial" charset="0"/>
              </a:rPr>
              <a:t>RED LINE</a:t>
            </a:r>
            <a:r>
              <a:rPr lang="en-US" altLang="zh-HK" sz="2200" dirty="0">
                <a:latin typeface="Montserrat SemiBold"/>
                <a:cs typeface="Arial" pitchFamily="34" charset="0"/>
                <a:sym typeface="Arial" charset="0"/>
              </a:rPr>
              <a:t>)</a:t>
            </a:r>
            <a:endParaRPr lang="hu-HU" sz="2200" dirty="0">
              <a:latin typeface="Montserrat SemiBold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101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2509" y="172575"/>
            <a:ext cx="83958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Bike</a:t>
            </a:r>
            <a:r>
              <a:rPr lang="es-ES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 </a:t>
            </a:r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Course</a:t>
            </a:r>
            <a:endParaRPr lang="es-ES" sz="2600" dirty="0">
              <a:solidFill>
                <a:srgbClr val="56AC7F"/>
              </a:solidFill>
              <a:latin typeface="Montserrat SemiBold"/>
              <a:cs typeface="Montserrat SemiBold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290947" y="665018"/>
            <a:ext cx="901930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4388" lvl="1" indent="-271463" eaLnBrk="0" hangingPunct="0">
              <a:spcBef>
                <a:spcPct val="20000"/>
              </a:spcBef>
              <a:buSzPct val="50000"/>
              <a:defRPr/>
            </a:pPr>
            <a:endParaRPr lang="hu-HU" sz="2200" b="1" u="sng" dirty="0">
              <a:latin typeface="Montserrat SemiBold"/>
              <a:cs typeface="Arial" pitchFamily="34" charset="0"/>
            </a:endParaRPr>
          </a:p>
          <a:p>
            <a:pPr marL="814388" lvl="1" indent="-271463" eaLnBrk="0" hangingPunct="0">
              <a:spcBef>
                <a:spcPct val="20000"/>
              </a:spcBef>
              <a:buFontTx/>
              <a:buChar char="•"/>
              <a:defRPr/>
            </a:pPr>
            <a:endParaRPr lang="hu-HU" sz="2000" dirty="0">
              <a:latin typeface="Montserrat SemiBold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55863" y="641165"/>
            <a:ext cx="8988137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9175" indent="-61753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>
                <a:latin typeface="Montserrat SemiBold"/>
                <a:cs typeface="Arial" pitchFamily="34" charset="0"/>
              </a:rPr>
              <a:t>Number of laps: 2</a:t>
            </a:r>
          </a:p>
          <a:p>
            <a:pPr marL="1019175" indent="-61753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>
                <a:latin typeface="Montserrat SemiBold"/>
                <a:cs typeface="Arial" pitchFamily="34" charset="0"/>
              </a:rPr>
              <a:t>Flat, no technical</a:t>
            </a:r>
          </a:p>
          <a:p>
            <a:pPr marL="1019175" indent="-61753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>
                <a:latin typeface="Montserrat SemiBold"/>
                <a:cs typeface="Arial" pitchFamily="34" charset="0"/>
              </a:rPr>
              <a:t>2 Wheel Stations</a:t>
            </a:r>
          </a:p>
          <a:p>
            <a:pPr marL="1843088" lvl="1" indent="-709613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u-HU" dirty="0">
                <a:latin typeface="Montserrat SemiBold"/>
                <a:cs typeface="Arial" pitchFamily="34" charset="0"/>
              </a:rPr>
              <a:t>Team wheels </a:t>
            </a:r>
            <a:r>
              <a:rPr lang="en-NZ" dirty="0">
                <a:latin typeface="Montserrat SemiBold"/>
                <a:cs typeface="Arial" pitchFamily="34" charset="0"/>
              </a:rPr>
              <a:t>at first station</a:t>
            </a:r>
            <a:r>
              <a:rPr lang="hu-HU" dirty="0">
                <a:latin typeface="Montserrat SemiBold"/>
                <a:cs typeface="Arial" pitchFamily="34" charset="0"/>
              </a:rPr>
              <a:t> (marked wheels to be delivered to </a:t>
            </a:r>
            <a:r>
              <a:rPr lang="en-NZ" dirty="0">
                <a:latin typeface="Montserrat SemiBold"/>
                <a:cs typeface="Arial" pitchFamily="34" charset="0"/>
              </a:rPr>
              <a:t>athletes lounge and be transferred by the LOC</a:t>
            </a:r>
            <a:r>
              <a:rPr lang="hu-HU" dirty="0">
                <a:latin typeface="Montserrat SemiBold"/>
                <a:cs typeface="Arial" pitchFamily="34" charset="0"/>
              </a:rPr>
              <a:t>)</a:t>
            </a:r>
          </a:p>
          <a:p>
            <a:pPr marL="1843088" lvl="1" indent="-709613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dirty="0">
                <a:latin typeface="Montserrat SemiBold"/>
                <a:cs typeface="Arial" pitchFamily="34" charset="0"/>
              </a:rPr>
              <a:t>Neutral wheels </a:t>
            </a:r>
            <a:r>
              <a:rPr lang="hu-HU" dirty="0">
                <a:latin typeface="Montserrat SemiBold"/>
                <a:cs typeface="Arial" pitchFamily="34" charset="0"/>
              </a:rPr>
              <a:t>at </a:t>
            </a:r>
            <a:r>
              <a:rPr lang="en-NZ" dirty="0">
                <a:latin typeface="Montserrat SemiBold"/>
                <a:cs typeface="Arial" pitchFamily="34" charset="0"/>
              </a:rPr>
              <a:t>other </a:t>
            </a:r>
            <a:r>
              <a:rPr lang="en-US" dirty="0">
                <a:latin typeface="Montserrat SemiBold"/>
                <a:cs typeface="Arial" pitchFamily="34" charset="0"/>
              </a:rPr>
              <a:t>station</a:t>
            </a:r>
          </a:p>
          <a:p>
            <a:pPr marL="1843088" lvl="1" indent="-709613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dirty="0">
                <a:latin typeface="Montserrat SemiBold"/>
                <a:cs typeface="Arial" pitchFamily="34" charset="0"/>
              </a:rPr>
              <a:t>For locations see the map</a:t>
            </a:r>
          </a:p>
          <a:p>
            <a:pPr marL="1019175" indent="-61753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HK" dirty="0">
                <a:latin typeface="Montserrat SemiBold"/>
                <a:cs typeface="Arial" pitchFamily="34" charset="0"/>
                <a:sym typeface="Arial" charset="0"/>
              </a:rPr>
              <a:t>1 Littering zones for bike (Aid station 1)</a:t>
            </a:r>
          </a:p>
          <a:p>
            <a:pPr marL="1019175" indent="-61753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dirty="0">
                <a:latin typeface="Montserrat SemiBold"/>
                <a:cs typeface="Arial" pitchFamily="34" charset="0"/>
              </a:rPr>
              <a:t>Lapped athletes will not be removed from the course. They should not draft with lead athletes/ groups</a:t>
            </a:r>
          </a:p>
          <a:p>
            <a:pPr marL="1019175" indent="-61753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>
              <a:solidFill>
                <a:srgbClr val="FF0000"/>
              </a:solidFill>
              <a:latin typeface="Montserrat SemiBold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25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Buenos Aires\Imágenes mapas\Bike rel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515" y="541907"/>
            <a:ext cx="7072576" cy="3980291"/>
          </a:xfrm>
          <a:prstGeom prst="rect">
            <a:avLst/>
          </a:prstGeom>
          <a:noFill/>
        </p:spPr>
      </p:pic>
      <p:sp>
        <p:nvSpPr>
          <p:cNvPr id="2" name="CuadroTexto 1"/>
          <p:cNvSpPr txBox="1"/>
          <p:nvPr/>
        </p:nvSpPr>
        <p:spPr>
          <a:xfrm>
            <a:off x="332509" y="0"/>
            <a:ext cx="83958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Bike</a:t>
            </a:r>
            <a:r>
              <a:rPr lang="es-ES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 </a:t>
            </a:r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Course</a:t>
            </a:r>
            <a:r>
              <a:rPr lang="es-ES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 </a:t>
            </a:r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Map</a:t>
            </a:r>
            <a:endParaRPr lang="es-ES" sz="2600" dirty="0">
              <a:solidFill>
                <a:srgbClr val="56AC7F"/>
              </a:solidFill>
              <a:latin typeface="Montserrat SemiBold"/>
              <a:cs typeface="Montserrat SemiBold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290947" y="665018"/>
            <a:ext cx="901930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4388" lvl="1" indent="-271463" eaLnBrk="0" hangingPunct="0">
              <a:spcBef>
                <a:spcPct val="20000"/>
              </a:spcBef>
              <a:buSzPct val="50000"/>
              <a:defRPr/>
            </a:pPr>
            <a:endParaRPr lang="hu-HU" sz="2200" b="1" u="sng" dirty="0">
              <a:latin typeface="Montserrat SemiBold"/>
              <a:cs typeface="Arial" pitchFamily="34" charset="0"/>
            </a:endParaRPr>
          </a:p>
          <a:p>
            <a:pPr marL="814388" lvl="1" indent="-271463" eaLnBrk="0" hangingPunct="0">
              <a:spcBef>
                <a:spcPct val="20000"/>
              </a:spcBef>
              <a:buFontTx/>
              <a:buChar char="•"/>
              <a:defRPr/>
            </a:pPr>
            <a:endParaRPr lang="hu-HU" sz="2000" dirty="0">
              <a:latin typeface="Montserrat SemiBold"/>
              <a:cs typeface="Arial" pitchFamily="34" charset="0"/>
            </a:endParaRPr>
          </a:p>
        </p:txBody>
      </p:sp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2205286" y="695795"/>
            <a:ext cx="1381991" cy="24622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000" dirty="0"/>
              <a:t>TEAM WHEEL STATION</a:t>
            </a:r>
          </a:p>
        </p:txBody>
      </p:sp>
      <p:cxnSp>
        <p:nvCxnSpPr>
          <p:cNvPr id="7" name="6 Conector recto de flecha"/>
          <p:cNvCxnSpPr>
            <a:stCxn id="5" idx="2"/>
            <a:endCxn id="9" idx="0"/>
          </p:cNvCxnSpPr>
          <p:nvPr/>
        </p:nvCxnSpPr>
        <p:spPr>
          <a:xfrm rot="16200000" flipH="1">
            <a:off x="2943570" y="894727"/>
            <a:ext cx="220110" cy="31468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C:\Users\competiciones2\Google Drive\Señaletica\Wheel Sto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053" y="1162126"/>
            <a:ext cx="193832" cy="193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competiciones2\Google Drive\Señaletica\Wheel Sto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057" y="3136310"/>
            <a:ext cx="332377" cy="33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7 CuadroTexto"/>
          <p:cNvSpPr txBox="1">
            <a:spLocks noChangeArrowheads="1"/>
          </p:cNvSpPr>
          <p:nvPr/>
        </p:nvSpPr>
        <p:spPr bwMode="auto">
          <a:xfrm>
            <a:off x="6037121" y="3026916"/>
            <a:ext cx="1683328" cy="24622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000" dirty="0"/>
              <a:t>NEUTRAL WHEEL STATION</a:t>
            </a:r>
          </a:p>
        </p:txBody>
      </p:sp>
      <p:cxnSp>
        <p:nvCxnSpPr>
          <p:cNvPr id="14" name="13 Conector recto de flecha"/>
          <p:cNvCxnSpPr/>
          <p:nvPr/>
        </p:nvCxnSpPr>
        <p:spPr>
          <a:xfrm rot="10800000" flipV="1">
            <a:off x="5579919" y="3136311"/>
            <a:ext cx="457202" cy="13682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7 CuadroTexto"/>
          <p:cNvSpPr txBox="1">
            <a:spLocks noChangeArrowheads="1"/>
          </p:cNvSpPr>
          <p:nvPr/>
        </p:nvSpPr>
        <p:spPr bwMode="auto">
          <a:xfrm>
            <a:off x="6587838" y="916162"/>
            <a:ext cx="914400" cy="4001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000" dirty="0"/>
              <a:t>TRANSITION ZONE</a:t>
            </a:r>
          </a:p>
        </p:txBody>
      </p:sp>
      <p:cxnSp>
        <p:nvCxnSpPr>
          <p:cNvPr id="19" name="18 Conector recto de flecha"/>
          <p:cNvCxnSpPr>
            <a:stCxn id="18" idx="1"/>
          </p:cNvCxnSpPr>
          <p:nvPr/>
        </p:nvCxnSpPr>
        <p:spPr>
          <a:xfrm rot="10800000" flipV="1">
            <a:off x="5808520" y="1116217"/>
            <a:ext cx="779318" cy="4616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rot="10800000">
            <a:off x="3887548" y="1162127"/>
            <a:ext cx="875736" cy="76049"/>
          </a:xfrm>
          <a:prstGeom prst="straightConnector1">
            <a:avLst/>
          </a:prstGeom>
          <a:ln w="28575">
            <a:solidFill>
              <a:srgbClr val="FFFF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rot="5400000">
            <a:off x="2439485" y="1758561"/>
            <a:ext cx="750119" cy="163474"/>
          </a:xfrm>
          <a:prstGeom prst="straightConnector1">
            <a:avLst/>
          </a:prstGeom>
          <a:ln w="28575">
            <a:solidFill>
              <a:srgbClr val="FFFF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rot="5400000" flipH="1" flipV="1">
            <a:off x="6342783" y="1973479"/>
            <a:ext cx="482171" cy="1588"/>
          </a:xfrm>
          <a:prstGeom prst="straightConnector1">
            <a:avLst/>
          </a:prstGeom>
          <a:ln w="28575">
            <a:solidFill>
              <a:srgbClr val="FFFF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/>
          <p:nvPr/>
        </p:nvCxnSpPr>
        <p:spPr>
          <a:xfrm rot="16200000" flipH="1">
            <a:off x="3031713" y="1458496"/>
            <a:ext cx="2609" cy="6460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 de flecha"/>
          <p:cNvCxnSpPr/>
          <p:nvPr/>
        </p:nvCxnSpPr>
        <p:spPr>
          <a:xfrm rot="16200000" flipH="1">
            <a:off x="2144113" y="3746348"/>
            <a:ext cx="480219" cy="357872"/>
          </a:xfrm>
          <a:prstGeom prst="straightConnector1">
            <a:avLst/>
          </a:prstGeom>
          <a:ln w="28575">
            <a:solidFill>
              <a:srgbClr val="FFFF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 de flecha"/>
          <p:cNvCxnSpPr/>
          <p:nvPr/>
        </p:nvCxnSpPr>
        <p:spPr>
          <a:xfrm flipV="1">
            <a:off x="4520897" y="3685176"/>
            <a:ext cx="484773" cy="480218"/>
          </a:xfrm>
          <a:prstGeom prst="straightConnector1">
            <a:avLst/>
          </a:prstGeom>
          <a:ln w="28575">
            <a:solidFill>
              <a:srgbClr val="FFFF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03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2509" y="172575"/>
            <a:ext cx="83958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Bike</a:t>
            </a:r>
            <a:r>
              <a:rPr lang="es-ES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 </a:t>
            </a:r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lap</a:t>
            </a:r>
            <a:endParaRPr lang="es-ES" sz="2600" dirty="0">
              <a:solidFill>
                <a:srgbClr val="56AC7F"/>
              </a:solidFill>
              <a:latin typeface="Montserrat SemiBold"/>
              <a:cs typeface="Montserrat SemiBold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290947" y="665018"/>
            <a:ext cx="901930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4388" lvl="1" indent="-271463" eaLnBrk="0" hangingPunct="0">
              <a:spcBef>
                <a:spcPct val="20000"/>
              </a:spcBef>
              <a:buSzPct val="50000"/>
              <a:defRPr/>
            </a:pPr>
            <a:endParaRPr lang="hu-HU" sz="2200" b="1" u="sng" dirty="0">
              <a:latin typeface="Montserrat SemiBold"/>
              <a:cs typeface="Arial" pitchFamily="34" charset="0"/>
            </a:endParaRPr>
          </a:p>
          <a:p>
            <a:pPr marL="814388" lvl="1" indent="-271463" eaLnBrk="0" hangingPunct="0">
              <a:spcBef>
                <a:spcPct val="20000"/>
              </a:spcBef>
              <a:buFontTx/>
              <a:buChar char="•"/>
              <a:defRPr/>
            </a:pPr>
            <a:endParaRPr lang="hu-HU" sz="2000" dirty="0">
              <a:latin typeface="Montserrat SemiBold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BFED54-3F60-5C43-9F66-C1F12B39E342}"/>
              </a:ext>
            </a:extLst>
          </p:cNvPr>
          <p:cNvSpPr/>
          <p:nvPr/>
        </p:nvSpPr>
        <p:spPr>
          <a:xfrm>
            <a:off x="946298" y="776177"/>
            <a:ext cx="6400800" cy="68906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FINISH CHUTE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C98360-6497-D042-9DEC-7756173073C7}"/>
              </a:ext>
            </a:extLst>
          </p:cNvPr>
          <p:cNvSpPr/>
          <p:nvPr/>
        </p:nvSpPr>
        <p:spPr>
          <a:xfrm>
            <a:off x="946298" y="1465237"/>
            <a:ext cx="6400800" cy="3316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BIKE LANE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067DB4-60EC-914B-BB20-4B3AA26F3030}"/>
              </a:ext>
            </a:extLst>
          </p:cNvPr>
          <p:cNvSpPr/>
          <p:nvPr/>
        </p:nvSpPr>
        <p:spPr>
          <a:xfrm>
            <a:off x="946298" y="1822632"/>
            <a:ext cx="7402674" cy="6633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TRANSITION ZONE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BE10AE-2D58-9C42-97DF-DF6389868CDD}"/>
              </a:ext>
            </a:extLst>
          </p:cNvPr>
          <p:cNvSpPr/>
          <p:nvPr/>
        </p:nvSpPr>
        <p:spPr>
          <a:xfrm>
            <a:off x="7347097" y="2511692"/>
            <a:ext cx="715925" cy="68906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2A90D4-238E-C544-AAC3-56CC4511F861}"/>
              </a:ext>
            </a:extLst>
          </p:cNvPr>
          <p:cNvSpPr/>
          <p:nvPr/>
        </p:nvSpPr>
        <p:spPr>
          <a:xfrm>
            <a:off x="8634926" y="2145229"/>
            <a:ext cx="509074" cy="5516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5F93E8-6693-BD4A-AB18-BAD5FA79E7E4}"/>
              </a:ext>
            </a:extLst>
          </p:cNvPr>
          <p:cNvSpPr/>
          <p:nvPr/>
        </p:nvSpPr>
        <p:spPr>
          <a:xfrm>
            <a:off x="8063022" y="2485962"/>
            <a:ext cx="285953" cy="71479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069DF1-3832-A540-9BC7-FE60DE4E8389}"/>
              </a:ext>
            </a:extLst>
          </p:cNvPr>
          <p:cNvSpPr/>
          <p:nvPr/>
        </p:nvSpPr>
        <p:spPr>
          <a:xfrm rot="19203432">
            <a:off x="8243975" y="3009566"/>
            <a:ext cx="285953" cy="71479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FAEC46-F3C0-4A49-A7C4-C547DA37EFBF}"/>
              </a:ext>
            </a:extLst>
          </p:cNvPr>
          <p:cNvSpPr/>
          <p:nvPr/>
        </p:nvSpPr>
        <p:spPr>
          <a:xfrm rot="19203432">
            <a:off x="8545072" y="2743560"/>
            <a:ext cx="285953" cy="71479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7D3BFE-AD1B-1447-B7A2-976FCE9DCDE8}"/>
              </a:ext>
            </a:extLst>
          </p:cNvPr>
          <p:cNvSpPr/>
          <p:nvPr/>
        </p:nvSpPr>
        <p:spPr>
          <a:xfrm>
            <a:off x="8348973" y="1822632"/>
            <a:ext cx="285953" cy="10539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87D4CA-6DFE-3F4A-9CBE-F09ECD69BA44}"/>
              </a:ext>
            </a:extLst>
          </p:cNvPr>
          <p:cNvSpPr/>
          <p:nvPr/>
        </p:nvSpPr>
        <p:spPr>
          <a:xfrm>
            <a:off x="8501373" y="1822632"/>
            <a:ext cx="642627" cy="3225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RELAY ZONE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775A70-57C7-BD45-9959-B12985496892}"/>
              </a:ext>
            </a:extLst>
          </p:cNvPr>
          <p:cNvSpPr/>
          <p:nvPr/>
        </p:nvSpPr>
        <p:spPr>
          <a:xfrm>
            <a:off x="7347097" y="789042"/>
            <a:ext cx="1796903" cy="100786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E81CFCA3-C81F-214C-A4A9-958A38AA0F03}"/>
              </a:ext>
            </a:extLst>
          </p:cNvPr>
          <p:cNvSpPr/>
          <p:nvPr/>
        </p:nvSpPr>
        <p:spPr>
          <a:xfrm rot="10649897">
            <a:off x="8586916" y="1393063"/>
            <a:ext cx="361719" cy="340243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108DCA5F-9BC0-014C-80BE-4C280F3B190A}"/>
              </a:ext>
            </a:extLst>
          </p:cNvPr>
          <p:cNvSpPr/>
          <p:nvPr/>
        </p:nvSpPr>
        <p:spPr>
          <a:xfrm rot="10800000">
            <a:off x="6749795" y="1471650"/>
            <a:ext cx="361719" cy="340243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D2500B8C-E0BE-9B45-BF51-41F2080C227B}"/>
              </a:ext>
            </a:extLst>
          </p:cNvPr>
          <p:cNvSpPr/>
          <p:nvPr/>
        </p:nvSpPr>
        <p:spPr>
          <a:xfrm rot="10800000">
            <a:off x="4824950" y="1439507"/>
            <a:ext cx="361719" cy="340243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38BD94D1-3360-8D4B-BBB6-11D83AC536F4}"/>
              </a:ext>
            </a:extLst>
          </p:cNvPr>
          <p:cNvSpPr/>
          <p:nvPr/>
        </p:nvSpPr>
        <p:spPr>
          <a:xfrm rot="10800000">
            <a:off x="2748608" y="1467398"/>
            <a:ext cx="361719" cy="340243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EE7F504A-685C-804A-85B1-3C899475D228}"/>
              </a:ext>
            </a:extLst>
          </p:cNvPr>
          <p:cNvSpPr/>
          <p:nvPr/>
        </p:nvSpPr>
        <p:spPr>
          <a:xfrm rot="10800000">
            <a:off x="929889" y="1481838"/>
            <a:ext cx="361719" cy="340243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5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2509" y="172575"/>
            <a:ext cx="83958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Caution</a:t>
            </a:r>
            <a:endParaRPr lang="es-ES" sz="2600" dirty="0">
              <a:solidFill>
                <a:srgbClr val="56AC7F"/>
              </a:solidFill>
              <a:latin typeface="Montserrat SemiBold"/>
              <a:cs typeface="Montserrat SemiBold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290947" y="665018"/>
            <a:ext cx="901930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4388" lvl="1" indent="-271463" eaLnBrk="0" hangingPunct="0">
              <a:spcBef>
                <a:spcPct val="20000"/>
              </a:spcBef>
              <a:buSzPct val="50000"/>
              <a:defRPr/>
            </a:pPr>
            <a:endParaRPr lang="hu-HU" sz="2200" b="1" u="sng" dirty="0">
              <a:latin typeface="Montserrat SemiBold"/>
              <a:cs typeface="Arial" pitchFamily="34" charset="0"/>
            </a:endParaRPr>
          </a:p>
          <a:p>
            <a:pPr marL="814388" lvl="1" indent="-271463" eaLnBrk="0" hangingPunct="0">
              <a:spcBef>
                <a:spcPct val="20000"/>
              </a:spcBef>
              <a:buFontTx/>
              <a:buChar char="•"/>
              <a:defRPr/>
            </a:pPr>
            <a:endParaRPr lang="hu-HU" sz="2000" dirty="0">
              <a:latin typeface="Montserrat SemiBold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55863" y="665018"/>
            <a:ext cx="839585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 dirty="0">
                <a:latin typeface="Montserrat SemiBold"/>
              </a:rPr>
              <a:t>Caution signal: three sharp whistles </a:t>
            </a:r>
            <a:r>
              <a:rPr lang="hu-HU" sz="2200" dirty="0">
                <a:latin typeface="Montserrat SemiBold"/>
              </a:rPr>
              <a:t>and red flags</a:t>
            </a:r>
            <a:endParaRPr lang="en-US" sz="2200" dirty="0">
              <a:latin typeface="Montserrat SemiBold"/>
            </a:endParaRPr>
          </a:p>
        </p:txBody>
      </p:sp>
      <p:pic>
        <p:nvPicPr>
          <p:cNvPr id="5" name="Picture 6" descr="graphic-man_alertcau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095906"/>
            <a:ext cx="4918941" cy="345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1035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2509" y="172575"/>
            <a:ext cx="83958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Neutral Wheel </a:t>
            </a:r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station</a:t>
            </a:r>
            <a:endParaRPr lang="es-ES" sz="2600" dirty="0">
              <a:solidFill>
                <a:srgbClr val="56AC7F"/>
              </a:solidFill>
              <a:latin typeface="Montserrat SemiBold"/>
              <a:cs typeface="Montserrat SemiBold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290947" y="665018"/>
            <a:ext cx="901930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4388" lvl="1" indent="-271463" eaLnBrk="0" hangingPunct="0">
              <a:spcBef>
                <a:spcPct val="20000"/>
              </a:spcBef>
              <a:buSzPct val="50000"/>
              <a:defRPr/>
            </a:pPr>
            <a:endParaRPr lang="hu-HU" sz="2200" b="1" u="sng" dirty="0">
              <a:latin typeface="Montserrat SemiBold"/>
              <a:cs typeface="Arial" pitchFamily="34" charset="0"/>
            </a:endParaRPr>
          </a:p>
          <a:p>
            <a:pPr marL="814388" lvl="1" indent="-271463" eaLnBrk="0" hangingPunct="0">
              <a:spcBef>
                <a:spcPct val="20000"/>
              </a:spcBef>
              <a:buFontTx/>
              <a:buChar char="•"/>
              <a:defRPr/>
            </a:pPr>
            <a:endParaRPr lang="hu-HU" sz="2000" dirty="0">
              <a:latin typeface="Montserrat SemiBold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55863" y="665018"/>
            <a:ext cx="8395853" cy="1613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9175" indent="-61753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altLang="zh-HK" sz="2000" dirty="0">
                <a:latin typeface="Montserrat SemiBold"/>
                <a:cs typeface="Arial" pitchFamily="34" charset="0"/>
              </a:rPr>
              <a:t>Front 		 Shimano 700c</a:t>
            </a:r>
          </a:p>
          <a:p>
            <a:pPr marL="1019175" indent="-61753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altLang="zh-HK" sz="2000" dirty="0">
                <a:latin typeface="Montserrat SemiBold"/>
                <a:cs typeface="Arial" pitchFamily="34" charset="0"/>
              </a:rPr>
              <a:t>Rear		</a:t>
            </a:r>
            <a:r>
              <a:rPr lang="it-IT" altLang="zh-HK" sz="2000" dirty="0">
                <a:solidFill>
                  <a:srgbClr val="FF0000"/>
                </a:solidFill>
                <a:latin typeface="Montserrat SemiBold"/>
                <a:cs typeface="Arial" pitchFamily="34" charset="0"/>
              </a:rPr>
              <a:t> </a:t>
            </a:r>
            <a:r>
              <a:rPr lang="it-IT" altLang="zh-HK" sz="2000" dirty="0">
                <a:latin typeface="Montserrat SemiBold"/>
                <a:cs typeface="Arial" pitchFamily="34" charset="0"/>
              </a:rPr>
              <a:t>Shimano 700C 11 Cassette 14/28</a:t>
            </a:r>
          </a:p>
          <a:p>
            <a:pPr algn="just">
              <a:lnSpc>
                <a:spcPct val="150000"/>
              </a:lnSpc>
              <a:spcBef>
                <a:spcPts val="137"/>
              </a:spcBef>
              <a:buClr>
                <a:srgbClr val="C00000"/>
              </a:buClr>
              <a:defRPr/>
            </a:pPr>
            <a:r>
              <a:rPr lang="it-IT" altLang="zh-HK" sz="2000" dirty="0">
                <a:solidFill>
                  <a:srgbClr val="FF0000"/>
                </a:solidFill>
                <a:latin typeface="Montserrat SemiBold"/>
                <a:cs typeface="Arial" pitchFamily="34" charset="0"/>
              </a:rPr>
              <a:t>					</a:t>
            </a:r>
            <a:endParaRPr lang="zh-HK" altLang="en-US" sz="2000" dirty="0">
              <a:solidFill>
                <a:srgbClr val="FF0000"/>
              </a:solidFill>
              <a:latin typeface="Montserrat SemiBold"/>
              <a:cs typeface="Arial" pitchFamily="34" charset="0"/>
            </a:endParaRPr>
          </a:p>
          <a:p>
            <a:pPr marL="1843088" lvl="1" indent="-709613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hu-HU" sz="2000" dirty="0">
              <a:latin typeface="Montserrat SemiBold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0421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2509" y="172575"/>
            <a:ext cx="83958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Bike</a:t>
            </a:r>
            <a:r>
              <a:rPr lang="es-ES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 to </a:t>
            </a:r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transition</a:t>
            </a:r>
            <a:r>
              <a:rPr lang="es-ES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 2</a:t>
            </a:r>
          </a:p>
        </p:txBody>
      </p:sp>
      <p:sp>
        <p:nvSpPr>
          <p:cNvPr id="3" name="2 Rectángulo"/>
          <p:cNvSpPr/>
          <p:nvPr/>
        </p:nvSpPr>
        <p:spPr>
          <a:xfrm>
            <a:off x="-290947" y="665018"/>
            <a:ext cx="901930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4388" lvl="1" indent="-271463" eaLnBrk="0" hangingPunct="0">
              <a:spcBef>
                <a:spcPct val="20000"/>
              </a:spcBef>
              <a:buSzPct val="50000"/>
              <a:defRPr/>
            </a:pPr>
            <a:endParaRPr lang="hu-HU" sz="2200" b="1" u="sng" dirty="0">
              <a:latin typeface="Montserrat SemiBold"/>
              <a:cs typeface="Arial" pitchFamily="34" charset="0"/>
            </a:endParaRPr>
          </a:p>
          <a:p>
            <a:pPr marL="814388" lvl="1" indent="-271463" eaLnBrk="0" hangingPunct="0">
              <a:spcBef>
                <a:spcPct val="20000"/>
              </a:spcBef>
              <a:buFontTx/>
              <a:buChar char="•"/>
              <a:defRPr/>
            </a:pPr>
            <a:endParaRPr lang="hu-HU" sz="2000" dirty="0">
              <a:latin typeface="Montserrat SemiBold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BFED54-3F60-5C43-9F66-C1F12B39E342}"/>
              </a:ext>
            </a:extLst>
          </p:cNvPr>
          <p:cNvSpPr/>
          <p:nvPr/>
        </p:nvSpPr>
        <p:spPr>
          <a:xfrm>
            <a:off x="946298" y="776177"/>
            <a:ext cx="6400800" cy="68906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FINISH CHUTE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C98360-6497-D042-9DEC-7756173073C7}"/>
              </a:ext>
            </a:extLst>
          </p:cNvPr>
          <p:cNvSpPr/>
          <p:nvPr/>
        </p:nvSpPr>
        <p:spPr>
          <a:xfrm>
            <a:off x="946298" y="1465237"/>
            <a:ext cx="6400800" cy="3316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BIKE LANE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067DB4-60EC-914B-BB20-4B3AA26F3030}"/>
              </a:ext>
            </a:extLst>
          </p:cNvPr>
          <p:cNvSpPr/>
          <p:nvPr/>
        </p:nvSpPr>
        <p:spPr>
          <a:xfrm>
            <a:off x="946298" y="1822632"/>
            <a:ext cx="7402674" cy="6633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TRANSITION ZONE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BE10AE-2D58-9C42-97DF-DF6389868CDD}"/>
              </a:ext>
            </a:extLst>
          </p:cNvPr>
          <p:cNvSpPr/>
          <p:nvPr/>
        </p:nvSpPr>
        <p:spPr>
          <a:xfrm>
            <a:off x="7347097" y="2511692"/>
            <a:ext cx="715925" cy="68906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2A90D4-238E-C544-AAC3-56CC4511F861}"/>
              </a:ext>
            </a:extLst>
          </p:cNvPr>
          <p:cNvSpPr/>
          <p:nvPr/>
        </p:nvSpPr>
        <p:spPr>
          <a:xfrm>
            <a:off x="8634926" y="2145229"/>
            <a:ext cx="509074" cy="5516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5F93E8-6693-BD4A-AB18-BAD5FA79E7E4}"/>
              </a:ext>
            </a:extLst>
          </p:cNvPr>
          <p:cNvSpPr/>
          <p:nvPr/>
        </p:nvSpPr>
        <p:spPr>
          <a:xfrm>
            <a:off x="8063022" y="2485962"/>
            <a:ext cx="285953" cy="71479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069DF1-3832-A540-9BC7-FE60DE4E8389}"/>
              </a:ext>
            </a:extLst>
          </p:cNvPr>
          <p:cNvSpPr/>
          <p:nvPr/>
        </p:nvSpPr>
        <p:spPr>
          <a:xfrm rot="19203432">
            <a:off x="8243975" y="3009566"/>
            <a:ext cx="285953" cy="71479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FAEC46-F3C0-4A49-A7C4-C547DA37EFBF}"/>
              </a:ext>
            </a:extLst>
          </p:cNvPr>
          <p:cNvSpPr/>
          <p:nvPr/>
        </p:nvSpPr>
        <p:spPr>
          <a:xfrm rot="19203432">
            <a:off x="8545072" y="2743560"/>
            <a:ext cx="285953" cy="71479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7D3BFE-AD1B-1447-B7A2-976FCE9DCDE8}"/>
              </a:ext>
            </a:extLst>
          </p:cNvPr>
          <p:cNvSpPr/>
          <p:nvPr/>
        </p:nvSpPr>
        <p:spPr>
          <a:xfrm>
            <a:off x="8348973" y="1822632"/>
            <a:ext cx="285953" cy="10539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87D4CA-6DFE-3F4A-9CBE-F09ECD69BA44}"/>
              </a:ext>
            </a:extLst>
          </p:cNvPr>
          <p:cNvSpPr/>
          <p:nvPr/>
        </p:nvSpPr>
        <p:spPr>
          <a:xfrm>
            <a:off x="8501373" y="1822632"/>
            <a:ext cx="642627" cy="3225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RELAY ZONE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775A70-57C7-BD45-9959-B12985496892}"/>
              </a:ext>
            </a:extLst>
          </p:cNvPr>
          <p:cNvSpPr/>
          <p:nvPr/>
        </p:nvSpPr>
        <p:spPr>
          <a:xfrm>
            <a:off x="7347097" y="789042"/>
            <a:ext cx="1796903" cy="100786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E81CFCA3-C81F-214C-A4A9-958A38AA0F03}"/>
              </a:ext>
            </a:extLst>
          </p:cNvPr>
          <p:cNvSpPr/>
          <p:nvPr/>
        </p:nvSpPr>
        <p:spPr>
          <a:xfrm rot="10649897">
            <a:off x="8586916" y="1393063"/>
            <a:ext cx="361719" cy="340243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108DCA5F-9BC0-014C-80BE-4C280F3B190A}"/>
              </a:ext>
            </a:extLst>
          </p:cNvPr>
          <p:cNvSpPr/>
          <p:nvPr/>
        </p:nvSpPr>
        <p:spPr>
          <a:xfrm rot="8968649">
            <a:off x="7325937" y="1822081"/>
            <a:ext cx="361719" cy="340243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D2500B8C-E0BE-9B45-BF51-41F2080C227B}"/>
              </a:ext>
            </a:extLst>
          </p:cNvPr>
          <p:cNvSpPr/>
          <p:nvPr/>
        </p:nvSpPr>
        <p:spPr>
          <a:xfrm rot="10800000">
            <a:off x="4793052" y="1957680"/>
            <a:ext cx="361719" cy="340243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38BD94D1-3360-8D4B-BBB6-11D83AC536F4}"/>
              </a:ext>
            </a:extLst>
          </p:cNvPr>
          <p:cNvSpPr/>
          <p:nvPr/>
        </p:nvSpPr>
        <p:spPr>
          <a:xfrm rot="10800000">
            <a:off x="2715594" y="1957680"/>
            <a:ext cx="361719" cy="340243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EE7F504A-685C-804A-85B1-3C899475D228}"/>
              </a:ext>
            </a:extLst>
          </p:cNvPr>
          <p:cNvSpPr/>
          <p:nvPr/>
        </p:nvSpPr>
        <p:spPr>
          <a:xfrm rot="10800000">
            <a:off x="999854" y="1924674"/>
            <a:ext cx="361719" cy="340243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2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2509" y="0"/>
            <a:ext cx="83958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Run</a:t>
            </a:r>
            <a:r>
              <a:rPr lang="es-ES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 </a:t>
            </a:r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Course</a:t>
            </a:r>
            <a:endParaRPr lang="es-ES" sz="2600" dirty="0">
              <a:solidFill>
                <a:srgbClr val="56AC7F"/>
              </a:solidFill>
              <a:latin typeface="Montserrat SemiBold"/>
              <a:cs typeface="Montserrat SemiBold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290947" y="665018"/>
            <a:ext cx="901930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4388" lvl="1" indent="-271463" eaLnBrk="0" hangingPunct="0">
              <a:spcBef>
                <a:spcPct val="20000"/>
              </a:spcBef>
              <a:buSzPct val="50000"/>
              <a:defRPr/>
            </a:pPr>
            <a:endParaRPr lang="hu-HU" sz="2200" b="1" u="sng" dirty="0">
              <a:latin typeface="Montserrat SemiBold"/>
              <a:cs typeface="Arial" pitchFamily="34" charset="0"/>
            </a:endParaRPr>
          </a:p>
          <a:p>
            <a:pPr marL="814388" lvl="1" indent="-271463" eaLnBrk="0" hangingPunct="0">
              <a:spcBef>
                <a:spcPct val="20000"/>
              </a:spcBef>
              <a:buFontTx/>
              <a:buChar char="•"/>
              <a:defRPr/>
            </a:pPr>
            <a:endParaRPr lang="hu-HU" sz="2000" dirty="0">
              <a:latin typeface="Montserrat SemiBold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55863" y="492443"/>
            <a:ext cx="8395853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9175" indent="-61753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900" dirty="0">
                <a:latin typeface="Montserrat SemiBold"/>
                <a:cs typeface="Arial" pitchFamily="34" charset="0"/>
              </a:rPr>
              <a:t>Number of laps: </a:t>
            </a:r>
            <a:r>
              <a:rPr lang="hu-HU" sz="1900" dirty="0">
                <a:latin typeface="Montserrat SemiBold"/>
                <a:cs typeface="Arial" pitchFamily="34" charset="0"/>
              </a:rPr>
              <a:t>1 </a:t>
            </a:r>
            <a:r>
              <a:rPr lang="hu-HU" sz="1900" i="1" dirty="0">
                <a:latin typeface="Montserrat SemiBold"/>
                <a:cs typeface="Arial" pitchFamily="34" charset="0"/>
              </a:rPr>
              <a:t>(it is </a:t>
            </a:r>
            <a:r>
              <a:rPr lang="hu-HU" sz="1900" i="1" dirty="0" err="1">
                <a:latin typeface="Montserrat SemiBold"/>
                <a:cs typeface="Arial" pitchFamily="34" charset="0"/>
              </a:rPr>
              <a:t>separated</a:t>
            </a:r>
            <a:r>
              <a:rPr lang="hu-HU" sz="1900" i="1" dirty="0">
                <a:latin typeface="Montserrat SemiBold"/>
                <a:cs typeface="Arial" pitchFamily="34" charset="0"/>
              </a:rPr>
              <a:t> </a:t>
            </a:r>
            <a:r>
              <a:rPr lang="hu-HU" sz="1900" i="1" dirty="0" err="1">
                <a:latin typeface="Montserrat SemiBold"/>
                <a:cs typeface="Arial" pitchFamily="34" charset="0"/>
              </a:rPr>
              <a:t>with</a:t>
            </a:r>
            <a:r>
              <a:rPr lang="hu-HU" sz="1900" i="1" dirty="0">
                <a:latin typeface="Montserrat SemiBold"/>
                <a:cs typeface="Arial" pitchFamily="34" charset="0"/>
              </a:rPr>
              <a:t> </a:t>
            </a:r>
            <a:r>
              <a:rPr lang="hu-HU" sz="1900" i="1" dirty="0" err="1">
                <a:latin typeface="Montserrat SemiBold"/>
                <a:cs typeface="Arial" pitchFamily="34" charset="0"/>
              </a:rPr>
              <a:t>cones</a:t>
            </a:r>
            <a:r>
              <a:rPr lang="hu-HU" sz="1900" i="1" dirty="0">
                <a:latin typeface="Montserrat SemiBold"/>
                <a:cs typeface="Arial" pitchFamily="34" charset="0"/>
              </a:rPr>
              <a:t> </a:t>
            </a:r>
            <a:r>
              <a:rPr lang="hu-HU" sz="1900" i="1" dirty="0" err="1">
                <a:latin typeface="Montserrat SemiBold"/>
                <a:cs typeface="Arial" pitchFamily="34" charset="0"/>
              </a:rPr>
              <a:t>from</a:t>
            </a:r>
            <a:r>
              <a:rPr lang="hu-HU" sz="1900" i="1" dirty="0">
                <a:latin typeface="Montserrat SemiBold"/>
                <a:cs typeface="Arial" pitchFamily="34" charset="0"/>
              </a:rPr>
              <a:t> </a:t>
            </a:r>
            <a:r>
              <a:rPr lang="hu-HU" sz="1900" i="1" dirty="0" err="1">
                <a:latin typeface="Montserrat SemiBold"/>
                <a:cs typeface="Arial" pitchFamily="34" charset="0"/>
              </a:rPr>
              <a:t>the</a:t>
            </a:r>
            <a:r>
              <a:rPr lang="hu-HU" sz="1900" i="1" dirty="0">
                <a:latin typeface="Montserrat SemiBold"/>
                <a:cs typeface="Arial" pitchFamily="34" charset="0"/>
              </a:rPr>
              <a:t> bike </a:t>
            </a:r>
            <a:r>
              <a:rPr lang="hu-HU" sz="1900" i="1" dirty="0" err="1">
                <a:latin typeface="Montserrat SemiBold"/>
                <a:cs typeface="Arial" pitchFamily="34" charset="0"/>
              </a:rPr>
              <a:t>course</a:t>
            </a:r>
            <a:r>
              <a:rPr lang="hu-HU" sz="1900" i="1" dirty="0">
                <a:latin typeface="Montserrat SemiBold"/>
                <a:cs typeface="Arial" pitchFamily="34" charset="0"/>
              </a:rPr>
              <a:t>)</a:t>
            </a:r>
            <a:endParaRPr lang="en-NZ" sz="1900" i="1" dirty="0">
              <a:latin typeface="Montserrat SemiBold"/>
              <a:cs typeface="Arial" pitchFamily="34" charset="0"/>
            </a:endParaRPr>
          </a:p>
          <a:p>
            <a:pPr marL="1019175" indent="-61753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900" dirty="0">
                <a:latin typeface="Montserrat SemiBold"/>
                <a:cs typeface="Arial" pitchFamily="34" charset="0"/>
              </a:rPr>
              <a:t>1st, 2</a:t>
            </a:r>
            <a:r>
              <a:rPr lang="en-US" sz="1900" baseline="30000" dirty="0">
                <a:latin typeface="Montserrat SemiBold"/>
                <a:cs typeface="Arial" pitchFamily="34" charset="0"/>
              </a:rPr>
              <a:t>nd</a:t>
            </a:r>
            <a:r>
              <a:rPr lang="en-US" sz="1900" dirty="0">
                <a:latin typeface="Montserrat SemiBold"/>
                <a:cs typeface="Arial" pitchFamily="34" charset="0"/>
              </a:rPr>
              <a:t> and 3</a:t>
            </a:r>
            <a:r>
              <a:rPr lang="en-US" sz="1900" baseline="30000" dirty="0">
                <a:latin typeface="Montserrat SemiBold"/>
                <a:cs typeface="Arial" pitchFamily="34" charset="0"/>
              </a:rPr>
              <a:t>rd</a:t>
            </a:r>
            <a:r>
              <a:rPr lang="en-US" sz="1900" dirty="0">
                <a:latin typeface="Montserrat SemiBold"/>
                <a:cs typeface="Arial" pitchFamily="34" charset="0"/>
              </a:rPr>
              <a:t> athlete will run 1952m/ 4</a:t>
            </a:r>
            <a:r>
              <a:rPr lang="en-US" sz="1900" baseline="30000" dirty="0">
                <a:latin typeface="Montserrat SemiBold"/>
                <a:cs typeface="Arial" pitchFamily="34" charset="0"/>
              </a:rPr>
              <a:t>th</a:t>
            </a:r>
            <a:r>
              <a:rPr lang="en-US" sz="1900" dirty="0">
                <a:latin typeface="Montserrat SemiBold"/>
                <a:cs typeface="Arial" pitchFamily="34" charset="0"/>
              </a:rPr>
              <a:t> athlete – 2027m </a:t>
            </a:r>
          </a:p>
          <a:p>
            <a:pPr marL="1019175" indent="-61753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900" dirty="0">
                <a:latin typeface="Montserrat SemiBold"/>
                <a:cs typeface="Arial" pitchFamily="34" charset="0"/>
              </a:rPr>
              <a:t>Aid stations: </a:t>
            </a:r>
            <a:endParaRPr lang="hu-HU" sz="1900" dirty="0">
              <a:latin typeface="Montserrat SemiBold"/>
              <a:cs typeface="Arial" pitchFamily="34" charset="0"/>
            </a:endParaRPr>
          </a:p>
          <a:p>
            <a:pPr marL="1843088" lvl="1" indent="-709613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s-ES" sz="1900" dirty="0">
                <a:latin typeface="Montserrat SemiBold"/>
                <a:cs typeface="Arial" pitchFamily="34" charset="0"/>
              </a:rPr>
              <a:t>2</a:t>
            </a:r>
            <a:r>
              <a:rPr lang="en-US" sz="1900" dirty="0">
                <a:latin typeface="Montserrat SemiBold"/>
                <a:cs typeface="Arial" pitchFamily="34" charset="0"/>
              </a:rPr>
              <a:t> per lap</a:t>
            </a:r>
            <a:r>
              <a:rPr lang="hu-HU" sz="1900" dirty="0">
                <a:latin typeface="Montserrat SemiBold"/>
                <a:cs typeface="Arial" pitchFamily="34" charset="0"/>
              </a:rPr>
              <a:t> </a:t>
            </a:r>
            <a:endParaRPr lang="en-NZ" sz="1900" dirty="0">
              <a:latin typeface="Montserrat SemiBold"/>
              <a:cs typeface="Arial" pitchFamily="34" charset="0"/>
            </a:endParaRPr>
          </a:p>
          <a:p>
            <a:pPr marL="1843088" lvl="1" indent="-709613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u-HU" sz="1900" dirty="0">
                <a:latin typeface="Montserrat SemiBold"/>
                <a:cs typeface="Arial" pitchFamily="34" charset="0"/>
              </a:rPr>
              <a:t>For locations see the map</a:t>
            </a:r>
          </a:p>
          <a:p>
            <a:pPr marL="1843088" lvl="1" indent="-709613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u-HU" sz="1900" dirty="0">
                <a:latin typeface="Montserrat SemiBold"/>
                <a:cs typeface="Arial" pitchFamily="34" charset="0"/>
              </a:rPr>
              <a:t>S</a:t>
            </a:r>
            <a:r>
              <a:rPr lang="en-US" sz="1900" dirty="0" err="1">
                <a:latin typeface="Montserrat SemiBold"/>
                <a:cs typeface="Arial" pitchFamily="34" charset="0"/>
              </a:rPr>
              <a:t>ealed</a:t>
            </a:r>
            <a:r>
              <a:rPr lang="en-US" sz="1900" dirty="0">
                <a:latin typeface="Montserrat SemiBold"/>
                <a:cs typeface="Arial" pitchFamily="34" charset="0"/>
              </a:rPr>
              <a:t> water</a:t>
            </a:r>
            <a:endParaRPr lang="hu-HU" sz="1900" dirty="0">
              <a:latin typeface="Montserrat SemiBold"/>
              <a:cs typeface="Arial" pitchFamily="34" charset="0"/>
            </a:endParaRPr>
          </a:p>
          <a:p>
            <a:pPr marL="1843088" lvl="1" indent="-709613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900" dirty="0">
                <a:latin typeface="Montserrat SemiBold"/>
                <a:cs typeface="Arial" pitchFamily="34" charset="0"/>
              </a:rPr>
              <a:t>Discard plastic bottles off course</a:t>
            </a:r>
          </a:p>
          <a:p>
            <a:pPr marL="1019175" indent="-61753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900" dirty="0">
                <a:latin typeface="Montserrat SemiBold"/>
                <a:cs typeface="Arial" pitchFamily="34" charset="0"/>
              </a:rPr>
              <a:t>4</a:t>
            </a:r>
            <a:r>
              <a:rPr lang="en-US" sz="1900" baseline="30000" dirty="0">
                <a:latin typeface="Montserrat SemiBold"/>
                <a:cs typeface="Arial" pitchFamily="34" charset="0"/>
              </a:rPr>
              <a:t>th </a:t>
            </a:r>
            <a:r>
              <a:rPr lang="en-US" sz="1900" dirty="0">
                <a:latin typeface="Montserrat SemiBold"/>
                <a:cs typeface="Arial" pitchFamily="34" charset="0"/>
              </a:rPr>
              <a:t>athlete will have to cross the bike path to access the finish. Any remaining cyclists will be stopped. Runners have priority.</a:t>
            </a:r>
          </a:p>
          <a:p>
            <a:pPr marL="1019175" indent="-61753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900" dirty="0">
                <a:latin typeface="Montserrat SemiBold"/>
                <a:cs typeface="Arial" pitchFamily="34" charset="0"/>
              </a:rPr>
              <a:t>Photo-finish at the finish area</a:t>
            </a:r>
          </a:p>
          <a:p>
            <a:pPr marL="1019175" indent="-61753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900" dirty="0">
                <a:latin typeface="Montserrat SemiBold"/>
                <a:cs typeface="Arial" pitchFamily="34" charset="0"/>
              </a:rPr>
              <a:t>Congestion in relay zone/ finish area:</a:t>
            </a:r>
            <a:endParaRPr lang="hu-HU" sz="1900" dirty="0">
              <a:latin typeface="Montserrat SemiBold"/>
              <a:cs typeface="Arial" pitchFamily="34" charset="0"/>
            </a:endParaRPr>
          </a:p>
          <a:p>
            <a:pPr marL="1843088" lvl="1" indent="-709613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u-HU" sz="1900" dirty="0">
                <a:latin typeface="Montserrat SemiBold"/>
                <a:cs typeface="Arial" pitchFamily="34" charset="0"/>
              </a:rPr>
              <a:t>G</a:t>
            </a:r>
            <a:r>
              <a:rPr lang="en-US" sz="1900" dirty="0">
                <a:latin typeface="Montserrat SemiBold"/>
                <a:cs typeface="Arial" pitchFamily="34" charset="0"/>
              </a:rPr>
              <a:t>o to </a:t>
            </a:r>
            <a:r>
              <a:rPr lang="hu-HU" sz="1900" dirty="0" err="1">
                <a:latin typeface="Montserrat SemiBold"/>
                <a:cs typeface="Arial" pitchFamily="34" charset="0"/>
              </a:rPr>
              <a:t>recovery</a:t>
            </a:r>
            <a:r>
              <a:rPr lang="en-US" sz="1900" dirty="0">
                <a:latin typeface="Montserrat SemiBold"/>
                <a:cs typeface="Arial" pitchFamily="34" charset="0"/>
              </a:rPr>
              <a:t> area (relay zone &amp; finish/ mixed zone)</a:t>
            </a:r>
            <a:endParaRPr lang="hu-HU" sz="1900" dirty="0">
              <a:latin typeface="Montserrat SemiBold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5576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Buenos Aires\Imágenes mapas\Run rel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483" y="492443"/>
            <a:ext cx="7350378" cy="4136633"/>
          </a:xfrm>
          <a:prstGeom prst="rect">
            <a:avLst/>
          </a:prstGeom>
          <a:noFill/>
        </p:spPr>
      </p:pic>
      <p:sp>
        <p:nvSpPr>
          <p:cNvPr id="2" name="CuadroTexto 1"/>
          <p:cNvSpPr txBox="1"/>
          <p:nvPr/>
        </p:nvSpPr>
        <p:spPr>
          <a:xfrm>
            <a:off x="332509" y="0"/>
            <a:ext cx="83958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Run</a:t>
            </a:r>
            <a:r>
              <a:rPr lang="es-ES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 </a:t>
            </a:r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Course</a:t>
            </a:r>
            <a:r>
              <a:rPr lang="es-ES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 </a:t>
            </a:r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Map</a:t>
            </a:r>
            <a:endParaRPr lang="es-ES" sz="2600" dirty="0">
              <a:solidFill>
                <a:srgbClr val="56AC7F"/>
              </a:solidFill>
              <a:latin typeface="Montserrat SemiBold"/>
              <a:cs typeface="Montserrat SemiBold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290947" y="665018"/>
            <a:ext cx="901930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4388" lvl="1" indent="-271463" eaLnBrk="0" hangingPunct="0">
              <a:spcBef>
                <a:spcPct val="20000"/>
              </a:spcBef>
              <a:buSzPct val="50000"/>
              <a:defRPr/>
            </a:pPr>
            <a:endParaRPr lang="hu-HU" sz="2200" b="1" u="sng" dirty="0">
              <a:latin typeface="Montserrat SemiBold"/>
              <a:cs typeface="Arial" pitchFamily="34" charset="0"/>
            </a:endParaRPr>
          </a:p>
          <a:p>
            <a:pPr marL="814388" lvl="1" indent="-271463" eaLnBrk="0" hangingPunct="0">
              <a:spcBef>
                <a:spcPct val="20000"/>
              </a:spcBef>
              <a:buFontTx/>
              <a:buChar char="•"/>
              <a:defRPr/>
            </a:pPr>
            <a:endParaRPr lang="hu-HU" sz="2000" dirty="0">
              <a:latin typeface="Montserrat SemiBold"/>
              <a:cs typeface="Arial" pitchFamily="34" charset="0"/>
            </a:endParaRPr>
          </a:p>
        </p:txBody>
      </p:sp>
      <p:cxnSp>
        <p:nvCxnSpPr>
          <p:cNvPr id="5" name="4 Conector recto de flecha"/>
          <p:cNvCxnSpPr>
            <a:stCxn id="6" idx="1"/>
          </p:cNvCxnSpPr>
          <p:nvPr/>
        </p:nvCxnSpPr>
        <p:spPr>
          <a:xfrm rot="10800000" flipV="1">
            <a:off x="5974773" y="1111292"/>
            <a:ext cx="571500" cy="60016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7 CuadroTexto"/>
          <p:cNvSpPr txBox="1">
            <a:spLocks noChangeArrowheads="1"/>
          </p:cNvSpPr>
          <p:nvPr/>
        </p:nvSpPr>
        <p:spPr bwMode="auto">
          <a:xfrm>
            <a:off x="6546273" y="911238"/>
            <a:ext cx="914400" cy="4001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000" dirty="0"/>
              <a:t>TRANSITION ZONE</a:t>
            </a: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5060373" y="665018"/>
            <a:ext cx="914400" cy="24622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000" dirty="0"/>
              <a:t>FINISH LINE</a:t>
            </a:r>
          </a:p>
        </p:txBody>
      </p:sp>
      <p:sp>
        <p:nvSpPr>
          <p:cNvPr id="9" name="13 CuadroTexto"/>
          <p:cNvSpPr txBox="1">
            <a:spLocks noChangeArrowheads="1"/>
          </p:cNvSpPr>
          <p:nvPr/>
        </p:nvSpPr>
        <p:spPr bwMode="auto">
          <a:xfrm>
            <a:off x="6847610" y="1426004"/>
            <a:ext cx="970252" cy="246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000" dirty="0">
                <a:solidFill>
                  <a:srgbClr val="FF0000"/>
                </a:solidFill>
              </a:rPr>
              <a:t>PENALTY BOX</a:t>
            </a:r>
          </a:p>
        </p:txBody>
      </p:sp>
      <p:sp>
        <p:nvSpPr>
          <p:cNvPr id="13" name="13 CuadroTexto"/>
          <p:cNvSpPr txBox="1">
            <a:spLocks noChangeArrowheads="1"/>
          </p:cNvSpPr>
          <p:nvPr/>
        </p:nvSpPr>
        <p:spPr bwMode="auto">
          <a:xfrm>
            <a:off x="3154291" y="1328949"/>
            <a:ext cx="1143000" cy="246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000" dirty="0"/>
              <a:t>AID STATION 1</a:t>
            </a:r>
          </a:p>
        </p:txBody>
      </p:sp>
      <p:cxnSp>
        <p:nvCxnSpPr>
          <p:cNvPr id="14" name="13 Conector recto de flecha"/>
          <p:cNvCxnSpPr>
            <a:stCxn id="13" idx="2"/>
          </p:cNvCxnSpPr>
          <p:nvPr/>
        </p:nvCxnSpPr>
        <p:spPr>
          <a:xfrm rot="16200000" flipH="1">
            <a:off x="3882412" y="1418390"/>
            <a:ext cx="552235" cy="86547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>
            <a:stCxn id="9" idx="2"/>
          </p:cNvCxnSpPr>
          <p:nvPr/>
        </p:nvCxnSpPr>
        <p:spPr>
          <a:xfrm rot="5400000">
            <a:off x="6795765" y="1536875"/>
            <a:ext cx="401781" cy="67216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>
            <a:stCxn id="25" idx="0"/>
          </p:cNvCxnSpPr>
          <p:nvPr/>
        </p:nvCxnSpPr>
        <p:spPr>
          <a:xfrm rot="5400000" flipH="1" flipV="1">
            <a:off x="5949791" y="3971724"/>
            <a:ext cx="483031" cy="20446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>
            <a:stCxn id="8" idx="2"/>
          </p:cNvCxnSpPr>
          <p:nvPr/>
        </p:nvCxnSpPr>
        <p:spPr>
          <a:xfrm rot="16200000" flipH="1">
            <a:off x="5241843" y="1186968"/>
            <a:ext cx="686543" cy="13508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13 CuadroTexto"/>
          <p:cNvSpPr txBox="1">
            <a:spLocks noChangeArrowheads="1"/>
          </p:cNvSpPr>
          <p:nvPr/>
        </p:nvSpPr>
        <p:spPr bwMode="auto">
          <a:xfrm>
            <a:off x="5517573" y="4315472"/>
            <a:ext cx="1143000" cy="246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000" dirty="0"/>
              <a:t>AID STATION 2</a:t>
            </a:r>
          </a:p>
        </p:txBody>
      </p:sp>
      <p:pic>
        <p:nvPicPr>
          <p:cNvPr id="27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573" y="3738922"/>
            <a:ext cx="360000" cy="360000"/>
          </a:xfrm>
          <a:prstGeom prst="rect">
            <a:avLst/>
          </a:prstGeom>
        </p:spPr>
      </p:pic>
      <p:pic>
        <p:nvPicPr>
          <p:cNvPr id="29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525" y="1718276"/>
            <a:ext cx="355574" cy="355574"/>
          </a:xfrm>
          <a:prstGeom prst="rect">
            <a:avLst/>
          </a:prstGeom>
        </p:spPr>
      </p:pic>
      <p:pic>
        <p:nvPicPr>
          <p:cNvPr id="39" name="Imagen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123" y="2073850"/>
            <a:ext cx="282900" cy="282900"/>
          </a:xfrm>
          <a:prstGeom prst="rect">
            <a:avLst/>
          </a:prstGeom>
        </p:spPr>
      </p:pic>
      <p:cxnSp>
        <p:nvCxnSpPr>
          <p:cNvPr id="23" name="22 Conector recto de flecha"/>
          <p:cNvCxnSpPr/>
          <p:nvPr/>
        </p:nvCxnSpPr>
        <p:spPr>
          <a:xfrm>
            <a:off x="1792431" y="3082227"/>
            <a:ext cx="488372" cy="199364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 rot="10800000">
            <a:off x="3472079" y="2073845"/>
            <a:ext cx="412606" cy="5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 rot="5400000" flipH="1" flipV="1">
            <a:off x="6757954" y="2990503"/>
            <a:ext cx="580588" cy="1588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/>
          <p:nvPr/>
        </p:nvCxnSpPr>
        <p:spPr>
          <a:xfrm rot="10800000">
            <a:off x="6154771" y="1745675"/>
            <a:ext cx="391502" cy="70972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 de flecha"/>
          <p:cNvCxnSpPr/>
          <p:nvPr/>
        </p:nvCxnSpPr>
        <p:spPr>
          <a:xfrm rot="5400000">
            <a:off x="1110085" y="1853899"/>
            <a:ext cx="263258" cy="176644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 de flecha"/>
          <p:cNvCxnSpPr/>
          <p:nvPr/>
        </p:nvCxnSpPr>
        <p:spPr>
          <a:xfrm rot="10800000">
            <a:off x="1792431" y="1745674"/>
            <a:ext cx="690998" cy="70972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/>
          <p:nvPr/>
        </p:nvCxnSpPr>
        <p:spPr>
          <a:xfrm>
            <a:off x="5029201" y="4098922"/>
            <a:ext cx="488372" cy="1588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4 Conector recto de flecha">
            <a:extLst>
              <a:ext uri="{FF2B5EF4-FFF2-40B4-BE49-F238E27FC236}">
                <a16:creationId xmlns:a16="http://schemas.microsoft.com/office/drawing/2014/main" id="{594E10BB-24F6-9645-8F24-A3F4213F0C58}"/>
              </a:ext>
            </a:extLst>
          </p:cNvPr>
          <p:cNvCxnSpPr>
            <a:cxnSpLocks/>
            <a:stCxn id="28" idx="1"/>
          </p:cNvCxnSpPr>
          <p:nvPr/>
        </p:nvCxnSpPr>
        <p:spPr>
          <a:xfrm flipV="1">
            <a:off x="5762655" y="1931531"/>
            <a:ext cx="212118" cy="61555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7 CuadroTexto">
            <a:extLst>
              <a:ext uri="{FF2B5EF4-FFF2-40B4-BE49-F238E27FC236}">
                <a16:creationId xmlns:a16="http://schemas.microsoft.com/office/drawing/2014/main" id="{559BAC9E-6DA9-B446-9C0E-D4D1DB74A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55" y="2423974"/>
            <a:ext cx="914400" cy="24622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000" dirty="0"/>
              <a:t>RELAY ZONE</a:t>
            </a:r>
          </a:p>
        </p:txBody>
      </p:sp>
    </p:spTree>
    <p:extLst>
      <p:ext uri="{BB962C8B-B14F-4D97-AF65-F5344CB8AC3E}">
        <p14:creationId xmlns:p14="http://schemas.microsoft.com/office/powerpoint/2010/main" val="236103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3" grpId="0" animBg="1"/>
      <p:bldP spid="25" grpId="0" animBg="1"/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2509" y="172575"/>
            <a:ext cx="83958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Run </a:t>
            </a:r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penalty</a:t>
            </a:r>
            <a:r>
              <a:rPr lang="es-ES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 box</a:t>
            </a:r>
          </a:p>
        </p:txBody>
      </p:sp>
      <p:sp>
        <p:nvSpPr>
          <p:cNvPr id="3" name="2 Rectángulo"/>
          <p:cNvSpPr/>
          <p:nvPr/>
        </p:nvSpPr>
        <p:spPr>
          <a:xfrm>
            <a:off x="-290947" y="665018"/>
            <a:ext cx="901930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4388" lvl="1" indent="-271463" eaLnBrk="0" hangingPunct="0">
              <a:spcBef>
                <a:spcPct val="20000"/>
              </a:spcBef>
              <a:buSzPct val="50000"/>
              <a:defRPr/>
            </a:pPr>
            <a:endParaRPr lang="hu-HU" sz="2200" b="1" u="sng" dirty="0">
              <a:latin typeface="Montserrat SemiBold"/>
              <a:cs typeface="Arial" pitchFamily="34" charset="0"/>
            </a:endParaRPr>
          </a:p>
          <a:p>
            <a:pPr marL="814388" lvl="1" indent="-271463" eaLnBrk="0" hangingPunct="0">
              <a:spcBef>
                <a:spcPct val="20000"/>
              </a:spcBef>
              <a:buFontTx/>
              <a:buChar char="•"/>
              <a:defRPr/>
            </a:pPr>
            <a:endParaRPr lang="hu-HU" sz="2000" dirty="0">
              <a:latin typeface="Montserrat SemiBold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88372" y="665018"/>
            <a:ext cx="8239989" cy="3344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7424" indent="-417424">
              <a:lnSpc>
                <a:spcPct val="90000"/>
              </a:lnSpc>
              <a:spcBef>
                <a:spcPts val="183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2000" kern="0" dirty="0">
                <a:latin typeface="Montserrat SemiBold"/>
                <a:cs typeface="Arial" pitchFamily="34" charset="0"/>
                <a:sym typeface="Arial" charset="0"/>
              </a:rPr>
              <a:t>The penalty box is for infringements in: </a:t>
            </a:r>
            <a:r>
              <a:rPr lang="en-US" sz="2000" u="sng" kern="0" dirty="0">
                <a:latin typeface="Montserrat SemiBold"/>
                <a:cs typeface="Arial" pitchFamily="34" charset="0"/>
                <a:sym typeface="Arial" charset="0"/>
              </a:rPr>
              <a:t>swim,TA1, bike, TA2 and run </a:t>
            </a:r>
          </a:p>
          <a:p>
            <a:pPr marL="417424" indent="-417424">
              <a:lnSpc>
                <a:spcPct val="90000"/>
              </a:lnSpc>
              <a:spcBef>
                <a:spcPts val="183"/>
              </a:spcBef>
              <a:buSzPct val="100000"/>
              <a:defRPr/>
            </a:pPr>
            <a:r>
              <a:rPr lang="en-US" sz="2000" b="1" kern="0" dirty="0">
                <a:latin typeface="Montserrat SemiBold"/>
                <a:cs typeface="Arial" pitchFamily="34" charset="0"/>
                <a:sym typeface="Arial" charset="0"/>
              </a:rPr>
              <a:t>	</a:t>
            </a:r>
            <a:r>
              <a:rPr lang="en-US" sz="2000" kern="0" dirty="0">
                <a:latin typeface="Montserrat SemiBold"/>
                <a:cs typeface="Arial" pitchFamily="34" charset="0"/>
                <a:sym typeface="Arial" charset="0"/>
              </a:rPr>
              <a:t>e..x.: Swim conduct, mount before mount line, dismount after dismount line,  discharge or store your equipment outside your box, rack the bike outside your own space, etc</a:t>
            </a:r>
          </a:p>
          <a:p>
            <a:pPr marL="417424" indent="-417424">
              <a:lnSpc>
                <a:spcPct val="90000"/>
              </a:lnSpc>
              <a:spcBef>
                <a:spcPts val="183"/>
              </a:spcBef>
              <a:buSzPct val="100000"/>
              <a:defRPr/>
            </a:pPr>
            <a:r>
              <a:rPr lang="en-US" sz="2000" kern="0" dirty="0">
                <a:latin typeface="Montserrat SemiBold"/>
                <a:cs typeface="Arial" pitchFamily="34" charset="0"/>
                <a:sym typeface="Arial" charset="0"/>
              </a:rPr>
              <a:t>	(</a:t>
            </a:r>
            <a:r>
              <a:rPr lang="en-NZ" sz="2000" kern="0" dirty="0">
                <a:latin typeface="Montserrat SemiBold"/>
                <a:cs typeface="Arial" pitchFamily="34" charset="0"/>
                <a:sym typeface="Arial" charset="0"/>
              </a:rPr>
              <a:t>Transition will be videotaped for infringements)</a:t>
            </a:r>
          </a:p>
          <a:p>
            <a:pPr marL="417424" indent="-417424">
              <a:lnSpc>
                <a:spcPct val="90000"/>
              </a:lnSpc>
              <a:spcBef>
                <a:spcPts val="183"/>
              </a:spcBef>
              <a:buSzPct val="100000"/>
              <a:buFont typeface="Arial" pitchFamily="34" charset="0"/>
              <a:buChar char="•"/>
              <a:defRPr/>
            </a:pPr>
            <a:r>
              <a:rPr lang="en-NZ" sz="2000" b="1" kern="0" dirty="0">
                <a:latin typeface="Montserrat SemiBold"/>
                <a:cs typeface="Arial" pitchFamily="34" charset="0"/>
                <a:sym typeface="Arial" charset="0"/>
              </a:rPr>
              <a:t>Location</a:t>
            </a:r>
            <a:r>
              <a:rPr lang="en-NZ" sz="2000" kern="0" dirty="0">
                <a:latin typeface="Montserrat SemiBold"/>
                <a:cs typeface="Arial" pitchFamily="34" charset="0"/>
                <a:sym typeface="Arial" charset="0"/>
              </a:rPr>
              <a:t>: Before the end of each lap (see the map)</a:t>
            </a:r>
            <a:endParaRPr lang="en-US" sz="2000" kern="0" dirty="0">
              <a:latin typeface="Montserrat SemiBold"/>
              <a:cs typeface="Arial" pitchFamily="34" charset="0"/>
              <a:sym typeface="Arial" charset="0"/>
            </a:endParaRPr>
          </a:p>
          <a:p>
            <a:pPr marL="417424" indent="-417424">
              <a:lnSpc>
                <a:spcPct val="90000"/>
              </a:lnSpc>
              <a:spcBef>
                <a:spcPts val="183"/>
              </a:spcBef>
              <a:buSzPct val="100000"/>
              <a:buFont typeface="Arial" pitchFamily="34" charset="0"/>
              <a:buChar char="•"/>
              <a:defRPr/>
            </a:pPr>
            <a:r>
              <a:rPr lang="en-NZ" sz="2000" b="1" kern="0" dirty="0">
                <a:latin typeface="Montserrat SemiBold"/>
                <a:cs typeface="Arial" pitchFamily="34" charset="0"/>
                <a:sym typeface="Arial" charset="0"/>
              </a:rPr>
              <a:t>Information</a:t>
            </a:r>
            <a:r>
              <a:rPr lang="en-NZ" sz="2000" kern="0" dirty="0">
                <a:latin typeface="Montserrat SemiBold"/>
                <a:cs typeface="Arial" pitchFamily="34" charset="0"/>
                <a:sym typeface="Arial" charset="0"/>
              </a:rPr>
              <a:t>: White board to show race numbers and violation</a:t>
            </a:r>
            <a:endParaRPr lang="en-US" sz="2000" kern="0" dirty="0">
              <a:latin typeface="Montserrat SemiBold"/>
              <a:cs typeface="Arial" pitchFamily="34" charset="0"/>
              <a:sym typeface="Arial" charset="0"/>
            </a:endParaRPr>
          </a:p>
          <a:p>
            <a:pPr marL="417424" indent="-417424">
              <a:lnSpc>
                <a:spcPct val="90000"/>
              </a:lnSpc>
              <a:spcBef>
                <a:spcPts val="183"/>
              </a:spcBef>
              <a:buSzPct val="100000"/>
              <a:defRPr/>
            </a:pPr>
            <a:r>
              <a:rPr lang="en-NZ" sz="2000" kern="0" dirty="0">
                <a:latin typeface="Montserrat SemiBold"/>
                <a:cs typeface="Arial" pitchFamily="34" charset="0"/>
                <a:sym typeface="Arial" charset="0"/>
              </a:rPr>
              <a:t>	(Athletes need to read the board)</a:t>
            </a:r>
          </a:p>
          <a:p>
            <a:pPr marL="417424" indent="-417424">
              <a:lnSpc>
                <a:spcPct val="90000"/>
              </a:lnSpc>
              <a:spcBef>
                <a:spcPts val="183"/>
              </a:spcBef>
              <a:buSzPct val="100000"/>
              <a:buFont typeface="Arial" pitchFamily="34" charset="0"/>
              <a:buChar char="•"/>
              <a:defRPr/>
            </a:pPr>
            <a:r>
              <a:rPr lang="en-NZ" sz="2000" b="1" kern="0" dirty="0">
                <a:latin typeface="Montserrat SemiBold"/>
                <a:cs typeface="Arial" pitchFamily="34" charset="0"/>
                <a:sym typeface="Arial" charset="0"/>
              </a:rPr>
              <a:t>Procedure: </a:t>
            </a:r>
            <a:r>
              <a:rPr lang="en-NZ" sz="2000" kern="0" dirty="0">
                <a:latin typeface="Montserrat SemiBold"/>
                <a:cs typeface="Arial" pitchFamily="34" charset="0"/>
                <a:sym typeface="Arial" charset="0"/>
              </a:rPr>
              <a:t>10 second time penalty served on any lap of the run</a:t>
            </a:r>
          </a:p>
          <a:p>
            <a:pPr marL="417424" indent="-417424">
              <a:lnSpc>
                <a:spcPct val="90000"/>
              </a:lnSpc>
              <a:spcBef>
                <a:spcPts val="183"/>
              </a:spcBef>
              <a:buSzPct val="100000"/>
              <a:buFont typeface="Arial" pitchFamily="34" charset="0"/>
              <a:buChar char="•"/>
              <a:defRPr/>
            </a:pPr>
            <a:r>
              <a:rPr lang="en-NZ" sz="2000" b="1" u="sng" kern="0" dirty="0">
                <a:latin typeface="Montserrat SemiBold"/>
                <a:cs typeface="Arial" pitchFamily="34" charset="0"/>
                <a:sym typeface="Arial" charset="0"/>
              </a:rPr>
              <a:t>ANY member of the team can serve the penalty </a:t>
            </a:r>
          </a:p>
          <a:p>
            <a:pPr marL="417424" indent="-417424">
              <a:lnSpc>
                <a:spcPct val="90000"/>
              </a:lnSpc>
              <a:spcBef>
                <a:spcPts val="183"/>
              </a:spcBef>
              <a:buSzPct val="100000"/>
              <a:buFont typeface="Arial" pitchFamily="34" charset="0"/>
              <a:buChar char="•"/>
              <a:defRPr/>
            </a:pPr>
            <a:r>
              <a:rPr lang="en-NZ" sz="2000" b="1" kern="0" dirty="0">
                <a:latin typeface="Montserrat SemiBold"/>
                <a:cs typeface="Arial" pitchFamily="34" charset="0"/>
                <a:sym typeface="Arial" charset="0"/>
              </a:rPr>
              <a:t>If you don’t stop DSQ</a:t>
            </a:r>
          </a:p>
        </p:txBody>
      </p:sp>
    </p:spTree>
    <p:extLst>
      <p:ext uri="{BB962C8B-B14F-4D97-AF65-F5344CB8AC3E}">
        <p14:creationId xmlns:p14="http://schemas.microsoft.com/office/powerpoint/2010/main" val="298278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2509" y="172575"/>
            <a:ext cx="83958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Welcome</a:t>
            </a:r>
            <a:r>
              <a:rPr lang="es-ES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 and </a:t>
            </a:r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introduction</a:t>
            </a:r>
            <a:endParaRPr lang="es-ES" sz="2600" dirty="0">
              <a:solidFill>
                <a:srgbClr val="56AC7F"/>
              </a:solidFill>
              <a:latin typeface="Montserrat SemiBold"/>
              <a:cs typeface="Montserrat SemiBold"/>
            </a:endParaRPr>
          </a:p>
        </p:txBody>
      </p:sp>
      <p:sp>
        <p:nvSpPr>
          <p:cNvPr id="4" name="2 Rectángulo">
            <a:extLst>
              <a:ext uri="{FF2B5EF4-FFF2-40B4-BE49-F238E27FC236}">
                <a16:creationId xmlns:a16="http://schemas.microsoft.com/office/drawing/2014/main" id="{95FE5779-C229-5447-8036-831E23CE07D2}"/>
              </a:ext>
            </a:extLst>
          </p:cNvPr>
          <p:cNvSpPr/>
          <p:nvPr/>
        </p:nvSpPr>
        <p:spPr>
          <a:xfrm>
            <a:off x="166254" y="1157459"/>
            <a:ext cx="764770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b="1" dirty="0" err="1">
                <a:latin typeface="Montserrat SemiBold"/>
                <a:cs typeface="Arial" pitchFamily="34" charset="0"/>
              </a:rPr>
              <a:t>Gergely</a:t>
            </a:r>
            <a:r>
              <a:rPr lang="en-US" sz="2200" b="1" dirty="0">
                <a:latin typeface="Montserrat SemiBold"/>
                <a:cs typeface="Arial" pitchFamily="34" charset="0"/>
              </a:rPr>
              <a:t> Markus</a:t>
            </a:r>
            <a:r>
              <a:rPr lang="en-US" sz="2200" dirty="0">
                <a:latin typeface="Montserrat SemiBold"/>
                <a:cs typeface="Arial" pitchFamily="34" charset="0"/>
              </a:rPr>
              <a:t> – </a:t>
            </a:r>
            <a:r>
              <a:rPr lang="en-NZ" sz="2200" dirty="0">
                <a:latin typeface="Montserrat SemiBold"/>
                <a:cs typeface="Arial" pitchFamily="34" charset="0"/>
              </a:rPr>
              <a:t>ITU Sport Director</a:t>
            </a:r>
          </a:p>
          <a:p>
            <a:pPr marL="363538" indent="-36353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b="1" dirty="0" err="1">
                <a:latin typeface="Montserrat SemiBold"/>
                <a:cs typeface="Arial" pitchFamily="34" charset="0"/>
              </a:rPr>
              <a:t>Thanos</a:t>
            </a:r>
            <a:r>
              <a:rPr lang="en-US" sz="2200" b="1" dirty="0">
                <a:latin typeface="Montserrat SemiBold"/>
                <a:cs typeface="Arial" pitchFamily="34" charset="0"/>
              </a:rPr>
              <a:t> </a:t>
            </a:r>
            <a:r>
              <a:rPr lang="en-US" sz="2200" b="1" dirty="0" err="1">
                <a:latin typeface="Montserrat SemiBold"/>
                <a:cs typeface="Arial" pitchFamily="34" charset="0"/>
              </a:rPr>
              <a:t>Nikopoulos</a:t>
            </a:r>
            <a:r>
              <a:rPr lang="en-US" sz="2200" dirty="0">
                <a:latin typeface="Montserrat SemiBold"/>
                <a:cs typeface="Arial" pitchFamily="34" charset="0"/>
              </a:rPr>
              <a:t>– </a:t>
            </a:r>
            <a:r>
              <a:rPr lang="en-NZ" sz="2200" dirty="0">
                <a:latin typeface="Montserrat SemiBold"/>
                <a:cs typeface="Arial" pitchFamily="34" charset="0"/>
              </a:rPr>
              <a:t>ITU Head of Operations</a:t>
            </a:r>
          </a:p>
          <a:p>
            <a:pPr marL="363538" indent="-36353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NZ" sz="2200" b="1" dirty="0">
                <a:latin typeface="Montserrat SemiBold"/>
                <a:cs typeface="Arial" pitchFamily="34" charset="0"/>
              </a:rPr>
              <a:t>Miguel </a:t>
            </a:r>
            <a:r>
              <a:rPr lang="en-NZ" sz="2200" b="1" dirty="0" err="1">
                <a:latin typeface="Montserrat SemiBold"/>
                <a:cs typeface="Arial" pitchFamily="34" charset="0"/>
              </a:rPr>
              <a:t>Fernández</a:t>
            </a:r>
            <a:r>
              <a:rPr lang="en-NZ" sz="2200" dirty="0">
                <a:latin typeface="Montserrat SemiBold"/>
                <a:cs typeface="Arial" pitchFamily="34" charset="0"/>
              </a:rPr>
              <a:t>– ITU Event Delegate</a:t>
            </a:r>
            <a:endParaRPr lang="en-US" sz="2200" dirty="0">
              <a:latin typeface="Montserrat SemiBold"/>
              <a:cs typeface="Arial" pitchFamily="34" charset="0"/>
            </a:endParaRPr>
          </a:p>
          <a:p>
            <a:pPr marL="363538" indent="-36353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b="1" dirty="0" err="1">
                <a:latin typeface="Montserrat SemiBold"/>
                <a:cs typeface="Arial" pitchFamily="34" charset="0"/>
              </a:rPr>
              <a:t>Bex</a:t>
            </a:r>
            <a:r>
              <a:rPr lang="en-US" sz="2200" b="1" dirty="0">
                <a:latin typeface="Montserrat SemiBold"/>
                <a:cs typeface="Arial" pitchFamily="34" charset="0"/>
              </a:rPr>
              <a:t> </a:t>
            </a:r>
            <a:r>
              <a:rPr lang="en-US" sz="2200" b="1" dirty="0" err="1">
                <a:latin typeface="Montserrat SemiBold"/>
                <a:cs typeface="Arial" pitchFamily="34" charset="0"/>
              </a:rPr>
              <a:t>Stubbings</a:t>
            </a:r>
            <a:r>
              <a:rPr lang="en-US" sz="2200" dirty="0">
                <a:latin typeface="Montserrat SemiBold"/>
                <a:cs typeface="Arial" pitchFamily="34" charset="0"/>
              </a:rPr>
              <a:t>– ITU Head</a:t>
            </a:r>
            <a:r>
              <a:rPr lang="hu-HU" sz="2200" dirty="0">
                <a:latin typeface="Montserrat SemiBold"/>
                <a:cs typeface="Arial" pitchFamily="34" charset="0"/>
              </a:rPr>
              <a:t> </a:t>
            </a:r>
            <a:r>
              <a:rPr lang="en-US" sz="2200" dirty="0">
                <a:latin typeface="Montserrat SemiBold"/>
                <a:cs typeface="Arial" pitchFamily="34" charset="0"/>
              </a:rPr>
              <a:t>Referee </a:t>
            </a:r>
          </a:p>
          <a:p>
            <a:pPr marL="363538" indent="-36353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b="1" dirty="0">
                <a:latin typeface="Montserrat SemiBold"/>
                <a:cs typeface="Arial" pitchFamily="34" charset="0"/>
              </a:rPr>
              <a:t>Dr. Gerardo Aguilar</a:t>
            </a:r>
            <a:r>
              <a:rPr lang="en-US" sz="2200" dirty="0">
                <a:latin typeface="Montserrat SemiBold"/>
                <a:cs typeface="Arial" pitchFamily="34" charset="0"/>
              </a:rPr>
              <a:t>– ITU </a:t>
            </a:r>
            <a:r>
              <a:rPr lang="es-ES" sz="2200" dirty="0" err="1">
                <a:latin typeface="Montserrat SemiBold"/>
                <a:cs typeface="Arial" pitchFamily="34" charset="0"/>
              </a:rPr>
              <a:t>Medical</a:t>
            </a:r>
            <a:r>
              <a:rPr lang="es-ES" sz="2200" dirty="0">
                <a:latin typeface="Montserrat SemiBold"/>
                <a:cs typeface="Arial" pitchFamily="34" charset="0"/>
              </a:rPr>
              <a:t> </a:t>
            </a:r>
            <a:r>
              <a:rPr lang="es-ES" sz="2200" dirty="0" err="1">
                <a:latin typeface="Montserrat SemiBold"/>
                <a:cs typeface="Arial" pitchFamily="34" charset="0"/>
              </a:rPr>
              <a:t>Delegate</a:t>
            </a:r>
            <a:endParaRPr lang="en-US" sz="2200" dirty="0">
              <a:latin typeface="Montserrat SemiBold"/>
              <a:cs typeface="Arial" pitchFamily="34" charset="0"/>
            </a:endParaRPr>
          </a:p>
          <a:p>
            <a:pPr marL="363538" indent="-36353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NZ" sz="2200" b="1" dirty="0">
                <a:latin typeface="Montserrat SemiBold"/>
                <a:cs typeface="Arial" pitchFamily="34" charset="0"/>
              </a:rPr>
              <a:t>Gustavo </a:t>
            </a:r>
            <a:r>
              <a:rPr lang="en-NZ" sz="2200" b="1" dirty="0" err="1">
                <a:latin typeface="Montserrat SemiBold"/>
                <a:cs typeface="Arial" pitchFamily="34" charset="0"/>
              </a:rPr>
              <a:t>Svane</a:t>
            </a:r>
            <a:r>
              <a:rPr lang="en-US" sz="2200" dirty="0">
                <a:latin typeface="Montserrat SemiBold"/>
                <a:cs typeface="Arial" pitchFamily="34" charset="0"/>
              </a:rPr>
              <a:t>– Triathlon Event Manager</a:t>
            </a:r>
          </a:p>
        </p:txBody>
      </p:sp>
    </p:spTree>
    <p:extLst>
      <p:ext uri="{BB962C8B-B14F-4D97-AF65-F5344CB8AC3E}">
        <p14:creationId xmlns:p14="http://schemas.microsoft.com/office/powerpoint/2010/main" val="23610354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2509" y="172575"/>
            <a:ext cx="83958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Run </a:t>
            </a:r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penalty</a:t>
            </a:r>
            <a:r>
              <a:rPr lang="es-ES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 box</a:t>
            </a:r>
          </a:p>
        </p:txBody>
      </p:sp>
      <p:sp>
        <p:nvSpPr>
          <p:cNvPr id="3" name="2 Rectángulo"/>
          <p:cNvSpPr/>
          <p:nvPr/>
        </p:nvSpPr>
        <p:spPr>
          <a:xfrm>
            <a:off x="-290947" y="665018"/>
            <a:ext cx="901930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4388" lvl="1" indent="-271463" eaLnBrk="0" hangingPunct="0">
              <a:spcBef>
                <a:spcPct val="20000"/>
              </a:spcBef>
              <a:buSzPct val="50000"/>
              <a:defRPr/>
            </a:pPr>
            <a:endParaRPr lang="hu-HU" sz="2200" b="1" u="sng" dirty="0">
              <a:latin typeface="Montserrat SemiBold"/>
              <a:cs typeface="Arial" pitchFamily="34" charset="0"/>
            </a:endParaRPr>
          </a:p>
          <a:p>
            <a:pPr marL="814388" lvl="1" indent="-271463" eaLnBrk="0" hangingPunct="0">
              <a:spcBef>
                <a:spcPct val="20000"/>
              </a:spcBef>
              <a:buFontTx/>
              <a:buChar char="•"/>
              <a:defRPr/>
            </a:pPr>
            <a:endParaRPr lang="hu-HU" sz="2000" dirty="0">
              <a:latin typeface="Montserrat SemiBold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88372" y="665018"/>
            <a:ext cx="8239989" cy="3572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kern="0" dirty="0">
                <a:latin typeface="Montserrat SemiBold"/>
                <a:cs typeface="Arial" pitchFamily="34" charset="0"/>
                <a:sym typeface="Arial" charset="0"/>
              </a:rPr>
              <a:t>	</a:t>
            </a:r>
            <a:r>
              <a:rPr lang="en-CA" dirty="0"/>
              <a:t>If you incur a penalty, you will find your number </a:t>
            </a:r>
            <a:r>
              <a:rPr lang="en-CA" b="1" u="sng" dirty="0"/>
              <a:t>plus a</a:t>
            </a:r>
            <a:r>
              <a:rPr lang="en-CA" u="sng" dirty="0"/>
              <a:t> </a:t>
            </a:r>
            <a:r>
              <a:rPr lang="en-CA" b="1" u="sng" dirty="0"/>
              <a:t>letter code</a:t>
            </a:r>
            <a:r>
              <a:rPr lang="en-CA" u="sng" dirty="0"/>
              <a:t> </a:t>
            </a:r>
            <a:r>
              <a:rPr lang="en-CA" dirty="0"/>
              <a:t>indicating the nature of the infraction: </a:t>
            </a:r>
          </a:p>
          <a:p>
            <a:endParaRPr lang="en-CA" dirty="0"/>
          </a:p>
          <a:p>
            <a:pPr lvl="1"/>
            <a:r>
              <a:rPr lang="en-CA" sz="2071" b="1" dirty="0"/>
              <a:t>D</a:t>
            </a:r>
            <a:r>
              <a:rPr lang="en-CA" sz="2071" dirty="0"/>
              <a:t> = Dismount Line Violation                    </a:t>
            </a:r>
            <a:r>
              <a:rPr lang="en-CA" sz="2071" b="1" dirty="0"/>
              <a:t>S</a:t>
            </a:r>
            <a:r>
              <a:rPr lang="en-CA" sz="2071" dirty="0"/>
              <a:t> = Swim Conduct </a:t>
            </a:r>
          </a:p>
          <a:p>
            <a:pPr lvl="1"/>
            <a:r>
              <a:rPr lang="en-CA" sz="2071" b="1" dirty="0"/>
              <a:t>M</a:t>
            </a:r>
            <a:r>
              <a:rPr lang="en-CA" sz="2071" dirty="0"/>
              <a:t> = Mount Line violation 		       	</a:t>
            </a:r>
            <a:r>
              <a:rPr lang="en-CA" sz="2071" b="1" dirty="0"/>
              <a:t>E</a:t>
            </a:r>
            <a:r>
              <a:rPr lang="en-CA" sz="2071" dirty="0"/>
              <a:t> = Equipment Outside Box </a:t>
            </a:r>
          </a:p>
          <a:p>
            <a:pPr lvl="1"/>
            <a:r>
              <a:rPr lang="en-CA" sz="2071" b="1" dirty="0"/>
              <a:t>L</a:t>
            </a:r>
            <a:r>
              <a:rPr lang="en-CA" sz="2071" dirty="0"/>
              <a:t> = Littering 							</a:t>
            </a:r>
            <a:r>
              <a:rPr lang="en-CA" sz="2071" b="1" dirty="0"/>
              <a:t>V</a:t>
            </a:r>
            <a:r>
              <a:rPr lang="en-CA" sz="2071" dirty="0"/>
              <a:t> = Other Violations </a:t>
            </a:r>
          </a:p>
          <a:p>
            <a:endParaRPr lang="en-CA" dirty="0"/>
          </a:p>
          <a:p>
            <a:r>
              <a:rPr lang="en-CA" dirty="0"/>
              <a:t>    </a:t>
            </a:r>
            <a:r>
              <a:rPr lang="en-CA" u="sng" dirty="0"/>
              <a:t>For example: </a:t>
            </a:r>
          </a:p>
          <a:p>
            <a:r>
              <a:rPr lang="en-US" dirty="0"/>
              <a:t>12D….athlete #12 received a time penalty for a dismount line violation</a:t>
            </a:r>
          </a:p>
          <a:p>
            <a:endParaRPr lang="en-US" dirty="0"/>
          </a:p>
          <a:p>
            <a:r>
              <a:rPr lang="en-US" dirty="0"/>
              <a:t>2x12ME…athlete #12 received 2 time penalties for mount line and equipment outside the box violations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676853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2509" y="0"/>
            <a:ext cx="83958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Relay</a:t>
            </a:r>
            <a:r>
              <a:rPr lang="es-ES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 </a:t>
            </a:r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Zone</a:t>
            </a:r>
            <a:endParaRPr lang="es-ES" sz="2600" dirty="0">
              <a:solidFill>
                <a:srgbClr val="56AC7F"/>
              </a:solidFill>
              <a:latin typeface="Montserrat SemiBold"/>
              <a:cs typeface="Montserrat SemiBold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290947" y="665018"/>
            <a:ext cx="901930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4388" lvl="1" indent="-271463" eaLnBrk="0" hangingPunct="0">
              <a:spcBef>
                <a:spcPct val="20000"/>
              </a:spcBef>
              <a:buSzPct val="50000"/>
              <a:defRPr/>
            </a:pPr>
            <a:endParaRPr lang="hu-HU" sz="2200" b="1" u="sng" dirty="0">
              <a:latin typeface="Montserrat SemiBold"/>
              <a:cs typeface="Arial" pitchFamily="34" charset="0"/>
            </a:endParaRPr>
          </a:p>
          <a:p>
            <a:pPr marL="814388" lvl="1" indent="-271463" eaLnBrk="0" hangingPunct="0">
              <a:spcBef>
                <a:spcPct val="20000"/>
              </a:spcBef>
              <a:buFontTx/>
              <a:buChar char="•"/>
              <a:defRPr/>
            </a:pPr>
            <a:endParaRPr lang="hu-HU" sz="2000" dirty="0">
              <a:latin typeface="Montserrat SemiBold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76645" y="492443"/>
            <a:ext cx="823998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9175" indent="-617538" eaLnBrk="0" hangingPunct="0">
              <a:buFont typeface="Arial" pitchFamily="34" charset="0"/>
              <a:buChar char="•"/>
              <a:defRPr/>
            </a:pPr>
            <a:r>
              <a:rPr lang="en-US" altLang="zh-HK" sz="2000" dirty="0">
                <a:latin typeface="Montserrat SemiBold"/>
                <a:cs typeface="Arial" pitchFamily="34" charset="0"/>
              </a:rPr>
              <a:t>Prior to the relay exchange, the athletes will wait in the relay zone check in area until the moment when the Technical official tells them to enter the relay zone. </a:t>
            </a:r>
          </a:p>
          <a:p>
            <a:pPr marL="1019175" indent="-617538" eaLnBrk="0" hangingPunct="0">
              <a:buFont typeface="Arial" pitchFamily="34" charset="0"/>
              <a:buChar char="•"/>
              <a:defRPr/>
            </a:pPr>
            <a:r>
              <a:rPr lang="en-US" altLang="zh-HK" sz="2000" dirty="0">
                <a:latin typeface="Montserrat SemiBold"/>
                <a:cs typeface="Arial" pitchFamily="34" charset="0"/>
              </a:rPr>
              <a:t>It is athletes’ responsibility to be there, collect timing chip and be ready</a:t>
            </a:r>
          </a:p>
          <a:p>
            <a:pPr marL="1019175" indent="-617538" eaLnBrk="0" hangingPunct="0">
              <a:buFont typeface="Arial" pitchFamily="34" charset="0"/>
              <a:buChar char="•"/>
              <a:defRPr/>
            </a:pPr>
            <a:r>
              <a:rPr lang="en-US" altLang="zh-HK" sz="2000" dirty="0">
                <a:latin typeface="Montserrat SemiBold"/>
                <a:cs typeface="Arial" pitchFamily="34" charset="0"/>
              </a:rPr>
              <a:t>The relay exchange from one team member to another will take place inside the „Relay Zone”</a:t>
            </a:r>
          </a:p>
          <a:p>
            <a:endParaRPr lang="en-NZ" sz="2000" dirty="0">
              <a:latin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3610354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2509" y="0"/>
            <a:ext cx="83958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Relay</a:t>
            </a:r>
            <a:r>
              <a:rPr lang="es-ES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 </a:t>
            </a:r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Zone</a:t>
            </a:r>
            <a:endParaRPr lang="es-ES" sz="2600" dirty="0">
              <a:solidFill>
                <a:srgbClr val="56AC7F"/>
              </a:solidFill>
              <a:latin typeface="Montserrat SemiBold"/>
              <a:cs typeface="Montserrat SemiBold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290947" y="665018"/>
            <a:ext cx="901930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4388" lvl="1" indent="-271463" eaLnBrk="0" hangingPunct="0">
              <a:spcBef>
                <a:spcPct val="20000"/>
              </a:spcBef>
              <a:buSzPct val="50000"/>
              <a:defRPr/>
            </a:pPr>
            <a:endParaRPr lang="hu-HU" sz="2200" b="1" u="sng" dirty="0">
              <a:latin typeface="Montserrat SemiBold"/>
              <a:cs typeface="Arial" pitchFamily="34" charset="0"/>
            </a:endParaRPr>
          </a:p>
          <a:p>
            <a:pPr marL="814388" lvl="1" indent="-271463" eaLnBrk="0" hangingPunct="0">
              <a:spcBef>
                <a:spcPct val="20000"/>
              </a:spcBef>
              <a:buFontTx/>
              <a:buChar char="•"/>
              <a:defRPr/>
            </a:pPr>
            <a:endParaRPr lang="hu-HU" sz="2000" dirty="0">
              <a:latin typeface="Montserrat SemiBold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76645" y="492443"/>
            <a:ext cx="82399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9175" indent="-617538" eaLnBrk="0" hangingPunct="0">
              <a:buFont typeface="Arial" pitchFamily="34" charset="0"/>
              <a:buChar char="•"/>
              <a:defRPr/>
            </a:pPr>
            <a:r>
              <a:rPr lang="en-US" altLang="zh-HK" sz="2000" dirty="0">
                <a:latin typeface="Montserrat SemiBold"/>
                <a:cs typeface="Arial" pitchFamily="34" charset="0"/>
              </a:rPr>
              <a:t>The relay exchange is completed by the incoming athlete, using their hand to contact the body of the out-going athlete within the relay zone</a:t>
            </a:r>
          </a:p>
          <a:p>
            <a:pPr marL="1019175" indent="-617538" eaLnBrk="0" hangingPunct="0">
              <a:buFont typeface="Arial" pitchFamily="34" charset="0"/>
              <a:buChar char="•"/>
              <a:defRPr/>
            </a:pPr>
            <a:r>
              <a:rPr lang="en-US" altLang="zh-HK" sz="2000" dirty="0">
                <a:latin typeface="Montserrat SemiBold"/>
                <a:cs typeface="Arial" pitchFamily="34" charset="0"/>
              </a:rPr>
              <a:t>If the contact occurs outside the relay zone, both athletes must return to the relay zone and complete the exchange properly. </a:t>
            </a:r>
          </a:p>
          <a:p>
            <a:pPr marL="1019175" indent="-617538" eaLnBrk="0" hangingPunct="0">
              <a:buFont typeface="Arial" pitchFamily="34" charset="0"/>
              <a:buChar char="•"/>
              <a:defRPr/>
            </a:pPr>
            <a:r>
              <a:rPr lang="en-US" altLang="zh-HK" sz="2000" dirty="0">
                <a:latin typeface="Montserrat SemiBold"/>
                <a:cs typeface="Arial" pitchFamily="34" charset="0"/>
              </a:rPr>
              <a:t>Keep both Feet behind the relay line</a:t>
            </a:r>
          </a:p>
          <a:p>
            <a:pPr marL="1019175" indent="-617538" eaLnBrk="0" hangingPunct="0">
              <a:buFont typeface="Arial" pitchFamily="34" charset="0"/>
              <a:buChar char="•"/>
              <a:defRPr/>
            </a:pPr>
            <a:r>
              <a:rPr lang="en-US" altLang="zh-HK" sz="2000" dirty="0">
                <a:latin typeface="Montserrat SemiBold"/>
                <a:cs typeface="Arial" pitchFamily="34" charset="0"/>
              </a:rPr>
              <a:t>If the exchange is not completed inside the relay zone, the team will get a 10 second penalty</a:t>
            </a:r>
          </a:p>
          <a:p>
            <a:endParaRPr lang="en-NZ" sz="2000" dirty="0">
              <a:latin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6402822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2509" y="172575"/>
            <a:ext cx="83958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Relay</a:t>
            </a:r>
            <a:r>
              <a:rPr lang="es-ES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 </a:t>
            </a:r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zone</a:t>
            </a:r>
            <a:endParaRPr lang="es-ES" sz="2600" dirty="0">
              <a:solidFill>
                <a:srgbClr val="56AC7F"/>
              </a:solidFill>
              <a:latin typeface="Montserrat SemiBold"/>
              <a:cs typeface="Montserrat SemiBold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290947" y="665018"/>
            <a:ext cx="901930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4388" lvl="1" indent="-271463" eaLnBrk="0" hangingPunct="0">
              <a:spcBef>
                <a:spcPct val="20000"/>
              </a:spcBef>
              <a:buSzPct val="50000"/>
              <a:defRPr/>
            </a:pPr>
            <a:endParaRPr lang="hu-HU" sz="2200" b="1" u="sng" dirty="0">
              <a:latin typeface="Montserrat SemiBold"/>
              <a:cs typeface="Arial" pitchFamily="34" charset="0"/>
            </a:endParaRPr>
          </a:p>
          <a:p>
            <a:pPr marL="814388" lvl="1" indent="-271463" eaLnBrk="0" hangingPunct="0">
              <a:spcBef>
                <a:spcPct val="20000"/>
              </a:spcBef>
              <a:buFontTx/>
              <a:buChar char="•"/>
              <a:defRPr/>
            </a:pPr>
            <a:endParaRPr lang="hu-HU" sz="2000" dirty="0">
              <a:latin typeface="Montserrat SemiBold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BFED54-3F60-5C43-9F66-C1F12B39E342}"/>
              </a:ext>
            </a:extLst>
          </p:cNvPr>
          <p:cNvSpPr/>
          <p:nvPr/>
        </p:nvSpPr>
        <p:spPr>
          <a:xfrm>
            <a:off x="946298" y="776177"/>
            <a:ext cx="6400800" cy="68906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FINISH CHUTE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C98360-6497-D042-9DEC-7756173073C7}"/>
              </a:ext>
            </a:extLst>
          </p:cNvPr>
          <p:cNvSpPr/>
          <p:nvPr/>
        </p:nvSpPr>
        <p:spPr>
          <a:xfrm>
            <a:off x="946298" y="1465237"/>
            <a:ext cx="6400800" cy="3316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BIKE LANE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067DB4-60EC-914B-BB20-4B3AA26F3030}"/>
              </a:ext>
            </a:extLst>
          </p:cNvPr>
          <p:cNvSpPr/>
          <p:nvPr/>
        </p:nvSpPr>
        <p:spPr>
          <a:xfrm>
            <a:off x="946298" y="1822632"/>
            <a:ext cx="7402674" cy="6633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TRANSITION ZONE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BE10AE-2D58-9C42-97DF-DF6389868CDD}"/>
              </a:ext>
            </a:extLst>
          </p:cNvPr>
          <p:cNvSpPr/>
          <p:nvPr/>
        </p:nvSpPr>
        <p:spPr>
          <a:xfrm>
            <a:off x="7347097" y="2511692"/>
            <a:ext cx="715925" cy="68906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2A90D4-238E-C544-AAC3-56CC4511F861}"/>
              </a:ext>
            </a:extLst>
          </p:cNvPr>
          <p:cNvSpPr/>
          <p:nvPr/>
        </p:nvSpPr>
        <p:spPr>
          <a:xfrm>
            <a:off x="8634926" y="2145229"/>
            <a:ext cx="509074" cy="5516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5F93E8-6693-BD4A-AB18-BAD5FA79E7E4}"/>
              </a:ext>
            </a:extLst>
          </p:cNvPr>
          <p:cNvSpPr/>
          <p:nvPr/>
        </p:nvSpPr>
        <p:spPr>
          <a:xfrm>
            <a:off x="8063022" y="2485962"/>
            <a:ext cx="285953" cy="71479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069DF1-3832-A540-9BC7-FE60DE4E8389}"/>
              </a:ext>
            </a:extLst>
          </p:cNvPr>
          <p:cNvSpPr/>
          <p:nvPr/>
        </p:nvSpPr>
        <p:spPr>
          <a:xfrm rot="19203432">
            <a:off x="8243975" y="3009566"/>
            <a:ext cx="285953" cy="71479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FAEC46-F3C0-4A49-A7C4-C547DA37EFBF}"/>
              </a:ext>
            </a:extLst>
          </p:cNvPr>
          <p:cNvSpPr/>
          <p:nvPr/>
        </p:nvSpPr>
        <p:spPr>
          <a:xfrm rot="19203432">
            <a:off x="8545072" y="2743560"/>
            <a:ext cx="285953" cy="71479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7D3BFE-AD1B-1447-B7A2-976FCE9DCDE8}"/>
              </a:ext>
            </a:extLst>
          </p:cNvPr>
          <p:cNvSpPr/>
          <p:nvPr/>
        </p:nvSpPr>
        <p:spPr>
          <a:xfrm>
            <a:off x="8348973" y="1822632"/>
            <a:ext cx="285953" cy="10539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87D4CA-6DFE-3F4A-9CBE-F09ECD69BA44}"/>
              </a:ext>
            </a:extLst>
          </p:cNvPr>
          <p:cNvSpPr/>
          <p:nvPr/>
        </p:nvSpPr>
        <p:spPr>
          <a:xfrm>
            <a:off x="8501373" y="1822632"/>
            <a:ext cx="642627" cy="3225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RELAY ZONE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775A70-57C7-BD45-9959-B12985496892}"/>
              </a:ext>
            </a:extLst>
          </p:cNvPr>
          <p:cNvSpPr/>
          <p:nvPr/>
        </p:nvSpPr>
        <p:spPr>
          <a:xfrm>
            <a:off x="7347097" y="789042"/>
            <a:ext cx="1796903" cy="100786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E81CFCA3-C81F-214C-A4A9-958A38AA0F03}"/>
              </a:ext>
            </a:extLst>
          </p:cNvPr>
          <p:cNvSpPr/>
          <p:nvPr/>
        </p:nvSpPr>
        <p:spPr>
          <a:xfrm rot="10649897">
            <a:off x="8586916" y="1393063"/>
            <a:ext cx="361719" cy="340243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108DCA5F-9BC0-014C-80BE-4C280F3B190A}"/>
              </a:ext>
            </a:extLst>
          </p:cNvPr>
          <p:cNvSpPr/>
          <p:nvPr/>
        </p:nvSpPr>
        <p:spPr>
          <a:xfrm rot="10800000">
            <a:off x="7705059" y="1407778"/>
            <a:ext cx="361719" cy="340243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D2500B8C-E0BE-9B45-BF51-41F2080C227B}"/>
              </a:ext>
            </a:extLst>
          </p:cNvPr>
          <p:cNvSpPr/>
          <p:nvPr/>
        </p:nvSpPr>
        <p:spPr>
          <a:xfrm rot="5400000">
            <a:off x="8311090" y="1905253"/>
            <a:ext cx="361719" cy="340243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2CE5E242-EEBA-A745-846C-1165CA90927A}"/>
              </a:ext>
            </a:extLst>
          </p:cNvPr>
          <p:cNvSpPr/>
          <p:nvPr/>
        </p:nvSpPr>
        <p:spPr>
          <a:xfrm rot="5400000">
            <a:off x="8299091" y="2505241"/>
            <a:ext cx="361719" cy="340243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AE5ABBF3-499A-664C-959D-3878EF39C615}"/>
              </a:ext>
            </a:extLst>
          </p:cNvPr>
          <p:cNvSpPr/>
          <p:nvPr/>
        </p:nvSpPr>
        <p:spPr>
          <a:xfrm rot="3146272">
            <a:off x="8652622" y="3104766"/>
            <a:ext cx="361719" cy="340243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E4346D7B-08F8-5347-BA97-88AE70E7E144}"/>
              </a:ext>
            </a:extLst>
          </p:cNvPr>
          <p:cNvSpPr/>
          <p:nvPr/>
        </p:nvSpPr>
        <p:spPr>
          <a:xfrm rot="10800000">
            <a:off x="8688048" y="1814054"/>
            <a:ext cx="361719" cy="340243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35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0" grpId="0" animBg="1"/>
      <p:bldP spid="26" grpId="0" animBg="1"/>
      <p:bldP spid="2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2509" y="172575"/>
            <a:ext cx="83958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Post </a:t>
            </a:r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Race</a:t>
            </a:r>
            <a:r>
              <a:rPr lang="es-ES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 </a:t>
            </a:r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Procedure</a:t>
            </a:r>
            <a:endParaRPr lang="es-ES" sz="2600" dirty="0">
              <a:solidFill>
                <a:srgbClr val="56AC7F"/>
              </a:solidFill>
              <a:latin typeface="Montserrat SemiBold"/>
              <a:cs typeface="Montserrat SemiBold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290947" y="665018"/>
            <a:ext cx="901930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4388" lvl="1" indent="-271463" eaLnBrk="0" hangingPunct="0">
              <a:spcBef>
                <a:spcPct val="20000"/>
              </a:spcBef>
              <a:buSzPct val="50000"/>
              <a:defRPr/>
            </a:pPr>
            <a:endParaRPr lang="hu-HU" sz="2200" b="1" u="sng" dirty="0">
              <a:latin typeface="Montserrat SemiBold"/>
              <a:cs typeface="Arial" pitchFamily="34" charset="0"/>
            </a:endParaRPr>
          </a:p>
          <a:p>
            <a:pPr marL="814388" lvl="1" indent="-271463" eaLnBrk="0" hangingPunct="0">
              <a:spcBef>
                <a:spcPct val="20000"/>
              </a:spcBef>
              <a:buFontTx/>
              <a:buChar char="•"/>
              <a:defRPr/>
            </a:pPr>
            <a:endParaRPr lang="hu-HU" sz="2000" dirty="0">
              <a:latin typeface="Montserrat SemiBold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76645" y="665018"/>
            <a:ext cx="8239989" cy="158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9175" indent="-61753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HK" sz="2200" b="1" dirty="0">
                <a:latin typeface="Montserrat SemiBold"/>
                <a:cs typeface="Arial" pitchFamily="34" charset="0"/>
                <a:sym typeface="Arial" charset="0"/>
              </a:rPr>
              <a:t>All Team members of the first 3 teams are requested to wait in the Finish Area</a:t>
            </a:r>
          </a:p>
          <a:p>
            <a:pPr marL="1019175" indent="-61753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>
                <a:latin typeface="Montserrat SemiBold"/>
                <a:cs typeface="Arial" pitchFamily="34" charset="0"/>
              </a:rPr>
              <a:t>Athletes in poor condition to the </a:t>
            </a:r>
            <a:r>
              <a:rPr lang="hu-HU" sz="2200" dirty="0">
                <a:latin typeface="Montserrat SemiBold"/>
                <a:cs typeface="Arial" pitchFamily="34" charset="0"/>
              </a:rPr>
              <a:t>Medical Area</a:t>
            </a:r>
            <a:endParaRPr lang="en-US" sz="2200" dirty="0">
              <a:latin typeface="Montserrat SemiBold"/>
              <a:cs typeface="Arial" pitchFamily="34" charset="0"/>
            </a:endParaRPr>
          </a:p>
          <a:p>
            <a:pPr marL="1019175" indent="-61753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>
                <a:latin typeface="Montserrat SemiBold"/>
                <a:cs typeface="Arial" pitchFamily="34" charset="0"/>
              </a:rPr>
              <a:t>“Mixed Zone” - immediately after finish</a:t>
            </a:r>
          </a:p>
        </p:txBody>
      </p:sp>
    </p:spTree>
    <p:extLst>
      <p:ext uri="{BB962C8B-B14F-4D97-AF65-F5344CB8AC3E}">
        <p14:creationId xmlns:p14="http://schemas.microsoft.com/office/powerpoint/2010/main" val="23163253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2509" y="172575"/>
            <a:ext cx="83958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Medal</a:t>
            </a:r>
            <a:r>
              <a:rPr lang="es-ES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 </a:t>
            </a:r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Ceremony</a:t>
            </a:r>
            <a:endParaRPr lang="es-ES" sz="2600" dirty="0">
              <a:solidFill>
                <a:srgbClr val="56AC7F"/>
              </a:solidFill>
              <a:latin typeface="Montserrat SemiBold"/>
              <a:cs typeface="Montserrat SemiBold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290947" y="665018"/>
            <a:ext cx="901930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4388" lvl="1" indent="-271463" eaLnBrk="0" hangingPunct="0">
              <a:spcBef>
                <a:spcPct val="20000"/>
              </a:spcBef>
              <a:buSzPct val="50000"/>
              <a:defRPr/>
            </a:pPr>
            <a:endParaRPr lang="hu-HU" sz="2200" b="1" u="sng" dirty="0">
              <a:latin typeface="Montserrat SemiBold"/>
              <a:cs typeface="Arial" pitchFamily="34" charset="0"/>
            </a:endParaRPr>
          </a:p>
          <a:p>
            <a:pPr marL="814388" lvl="1" indent="-271463" eaLnBrk="0" hangingPunct="0">
              <a:spcBef>
                <a:spcPct val="20000"/>
              </a:spcBef>
              <a:buFontTx/>
              <a:buChar char="•"/>
              <a:defRPr/>
            </a:pPr>
            <a:endParaRPr lang="hu-HU" sz="2000" dirty="0">
              <a:latin typeface="Montserrat SemiBold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76645" y="665018"/>
            <a:ext cx="8239989" cy="158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9175" indent="-61753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>
                <a:latin typeface="Montserrat SemiBold"/>
                <a:cs typeface="Arial" pitchFamily="34" charset="0"/>
              </a:rPr>
              <a:t>Medalists will be escorted by Technical  Officials.</a:t>
            </a:r>
          </a:p>
          <a:p>
            <a:pPr marL="1019175" indent="-61753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>
                <a:latin typeface="Montserrat SemiBold"/>
                <a:cs typeface="Arial" pitchFamily="34" charset="0"/>
              </a:rPr>
              <a:t>Ceremony will take place immediately following the race.</a:t>
            </a:r>
          </a:p>
          <a:p>
            <a:pPr marL="1019175" indent="-61753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>
                <a:latin typeface="Montserrat SemiBold"/>
                <a:cs typeface="Arial" pitchFamily="34" charset="0"/>
              </a:rPr>
              <a:t>Athletes are required to wear their NOC uniform – no country flags to the podium</a:t>
            </a:r>
          </a:p>
        </p:txBody>
      </p:sp>
    </p:spTree>
    <p:extLst>
      <p:ext uri="{BB962C8B-B14F-4D97-AF65-F5344CB8AC3E}">
        <p14:creationId xmlns:p14="http://schemas.microsoft.com/office/powerpoint/2010/main" val="25319796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2509" y="172575"/>
            <a:ext cx="83958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Coaches</a:t>
            </a:r>
            <a:r>
              <a:rPr lang="es-ES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 </a:t>
            </a:r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Area</a:t>
            </a:r>
            <a:endParaRPr lang="es-ES" sz="2600" dirty="0">
              <a:solidFill>
                <a:srgbClr val="56AC7F"/>
              </a:solidFill>
              <a:latin typeface="Montserrat SemiBold"/>
              <a:cs typeface="Montserrat SemiBold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290947" y="665018"/>
            <a:ext cx="901930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4388" lvl="1" indent="-271463" eaLnBrk="0" hangingPunct="0">
              <a:spcBef>
                <a:spcPct val="20000"/>
              </a:spcBef>
              <a:buSzPct val="50000"/>
              <a:defRPr/>
            </a:pPr>
            <a:endParaRPr lang="hu-HU" sz="2200" b="1" u="sng" dirty="0">
              <a:latin typeface="Montserrat SemiBold"/>
              <a:cs typeface="Arial" pitchFamily="34" charset="0"/>
            </a:endParaRPr>
          </a:p>
          <a:p>
            <a:pPr marL="814388" lvl="1" indent="-271463" eaLnBrk="0" hangingPunct="0">
              <a:spcBef>
                <a:spcPct val="20000"/>
              </a:spcBef>
              <a:buFontTx/>
              <a:buChar char="•"/>
              <a:defRPr/>
            </a:pPr>
            <a:endParaRPr lang="hu-HU" sz="2000" dirty="0">
              <a:latin typeface="Montserrat SemiBold"/>
              <a:cs typeface="Arial" pitchFamily="34" charset="0"/>
            </a:endParaRPr>
          </a:p>
        </p:txBody>
      </p:sp>
      <p:sp>
        <p:nvSpPr>
          <p:cNvPr id="5" name="3 Rectángulo">
            <a:extLst>
              <a:ext uri="{FF2B5EF4-FFF2-40B4-BE49-F238E27FC236}">
                <a16:creationId xmlns:a16="http://schemas.microsoft.com/office/drawing/2014/main" id="{A3229408-FA65-1945-8012-28C495B860FC}"/>
              </a:ext>
            </a:extLst>
          </p:cNvPr>
          <p:cNvSpPr/>
          <p:nvPr/>
        </p:nvSpPr>
        <p:spPr>
          <a:xfrm>
            <a:off x="176645" y="665018"/>
            <a:ext cx="823998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9175" indent="-61753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>
                <a:latin typeface="Montserrat SemiBold"/>
                <a:cs typeface="Arial" pitchFamily="34" charset="0"/>
              </a:rPr>
              <a:t>Athletes’ lounge</a:t>
            </a:r>
          </a:p>
          <a:p>
            <a:pPr marL="1019175" indent="-61753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>
                <a:latin typeface="Montserrat SemiBold"/>
                <a:cs typeface="Arial" pitchFamily="34" charset="0"/>
              </a:rPr>
              <a:t>Next to the swim course</a:t>
            </a:r>
          </a:p>
          <a:p>
            <a:pPr marL="1019175" indent="-61753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>
                <a:latin typeface="Montserrat SemiBold"/>
                <a:cs typeface="Arial" pitchFamily="34" charset="0"/>
              </a:rPr>
              <a:t>Next to the transition zone/ relay zone</a:t>
            </a:r>
          </a:p>
          <a:p>
            <a:pPr marL="1019175" indent="-61753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>
                <a:latin typeface="Montserrat SemiBold"/>
                <a:cs typeface="Arial" pitchFamily="34" charset="0"/>
              </a:rPr>
              <a:t>Next to the run penalty box</a:t>
            </a:r>
          </a:p>
          <a:p>
            <a:pPr marL="1019175" indent="-61753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>
                <a:latin typeface="Montserrat SemiBold"/>
                <a:cs typeface="Arial" pitchFamily="34" charset="0"/>
              </a:rPr>
              <a:t>Recovery area</a:t>
            </a:r>
          </a:p>
          <a:p>
            <a:pPr marL="1019175" indent="-61753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200" dirty="0">
              <a:latin typeface="Montserrat SemiBold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727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2509" y="172575"/>
            <a:ext cx="83958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Focus Day</a:t>
            </a:r>
            <a:endParaRPr lang="es-ES" sz="2600" dirty="0">
              <a:solidFill>
                <a:srgbClr val="56AC7F"/>
              </a:solidFill>
              <a:latin typeface="Montserrat SemiBold"/>
              <a:cs typeface="Montserrat SemiBold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290947" y="665018"/>
            <a:ext cx="901930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4388" lvl="1" indent="-271463" eaLnBrk="0" hangingPunct="0">
              <a:spcBef>
                <a:spcPct val="20000"/>
              </a:spcBef>
              <a:buSzPct val="50000"/>
              <a:defRPr/>
            </a:pPr>
            <a:endParaRPr lang="hu-HU" sz="2200" b="1" u="sng" dirty="0">
              <a:latin typeface="Montserrat SemiBold"/>
              <a:cs typeface="Arial" pitchFamily="34" charset="0"/>
            </a:endParaRPr>
          </a:p>
          <a:p>
            <a:pPr marL="814388" lvl="1" indent="-271463" eaLnBrk="0" hangingPunct="0">
              <a:spcBef>
                <a:spcPct val="20000"/>
              </a:spcBef>
              <a:buFontTx/>
              <a:buChar char="•"/>
              <a:defRPr/>
            </a:pPr>
            <a:endParaRPr lang="hu-HU" sz="2000" dirty="0">
              <a:latin typeface="Montserrat SemiBold"/>
              <a:cs typeface="Arial" pitchFamily="34" charset="0"/>
            </a:endParaRPr>
          </a:p>
        </p:txBody>
      </p:sp>
      <p:sp>
        <p:nvSpPr>
          <p:cNvPr id="5" name="3 Rectángulo">
            <a:extLst>
              <a:ext uri="{FF2B5EF4-FFF2-40B4-BE49-F238E27FC236}">
                <a16:creationId xmlns:a16="http://schemas.microsoft.com/office/drawing/2014/main" id="{A3229408-FA65-1945-8012-28C495B860FC}"/>
              </a:ext>
            </a:extLst>
          </p:cNvPr>
          <p:cNvSpPr/>
          <p:nvPr/>
        </p:nvSpPr>
        <p:spPr>
          <a:xfrm>
            <a:off x="176645" y="665018"/>
            <a:ext cx="8239989" cy="368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9175" indent="-61753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2200" dirty="0" err="1">
                <a:latin typeface="Montserrat SemiBold"/>
                <a:cs typeface="Arial" pitchFamily="34" charset="0"/>
              </a:rPr>
              <a:t>Relay</a:t>
            </a:r>
            <a:r>
              <a:rPr lang="hu-HU" sz="2200" dirty="0">
                <a:latin typeface="Montserrat SemiBold"/>
                <a:cs typeface="Arial" pitchFamily="34" charset="0"/>
              </a:rPr>
              <a:t> </a:t>
            </a:r>
            <a:r>
              <a:rPr lang="hu-HU" sz="2200" dirty="0" err="1">
                <a:latin typeface="Montserrat SemiBold"/>
                <a:cs typeface="Arial" pitchFamily="34" charset="0"/>
              </a:rPr>
              <a:t>with</a:t>
            </a:r>
            <a:r>
              <a:rPr lang="hu-HU" sz="2200" dirty="0">
                <a:latin typeface="Montserrat SemiBold"/>
                <a:cs typeface="Arial" pitchFamily="34" charset="0"/>
              </a:rPr>
              <a:t> </a:t>
            </a:r>
            <a:r>
              <a:rPr lang="hu-HU" sz="2200" dirty="0" err="1">
                <a:latin typeface="Montserrat SemiBold"/>
                <a:cs typeface="Arial" pitchFamily="34" charset="0"/>
              </a:rPr>
              <a:t>one</a:t>
            </a:r>
            <a:r>
              <a:rPr lang="hu-HU" sz="2200" dirty="0">
                <a:latin typeface="Montserrat SemiBold"/>
                <a:cs typeface="Arial" pitchFamily="34" charset="0"/>
              </a:rPr>
              <a:t> </a:t>
            </a:r>
            <a:r>
              <a:rPr lang="hu-HU" sz="2200" dirty="0" err="1">
                <a:latin typeface="Montserrat SemiBold"/>
                <a:cs typeface="Arial" pitchFamily="34" charset="0"/>
              </a:rPr>
              <a:t>athlete</a:t>
            </a:r>
            <a:r>
              <a:rPr lang="hu-HU" sz="2200" dirty="0">
                <a:latin typeface="Montserrat SemiBold"/>
                <a:cs typeface="Arial" pitchFamily="34" charset="0"/>
              </a:rPr>
              <a:t> per </a:t>
            </a:r>
            <a:r>
              <a:rPr lang="hu-HU" sz="2200" dirty="0" err="1">
                <a:latin typeface="Montserrat SemiBold"/>
                <a:cs typeface="Arial" pitchFamily="34" charset="0"/>
              </a:rPr>
              <a:t>segment</a:t>
            </a:r>
            <a:endParaRPr lang="en-US" sz="2200" dirty="0">
              <a:latin typeface="Montserrat SemiBold"/>
              <a:cs typeface="Arial" pitchFamily="34" charset="0"/>
            </a:endParaRPr>
          </a:p>
          <a:p>
            <a:pPr marL="1019175" indent="-61753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2200" dirty="0">
                <a:latin typeface="Montserrat SemiBold"/>
                <a:cs typeface="Arial" pitchFamily="34" charset="0"/>
              </a:rPr>
              <a:t>Random </a:t>
            </a:r>
            <a:r>
              <a:rPr lang="hu-HU" sz="2200" dirty="0" err="1">
                <a:latin typeface="Montserrat SemiBold"/>
                <a:cs typeface="Arial" pitchFamily="34" charset="0"/>
              </a:rPr>
              <a:t>composition</a:t>
            </a:r>
            <a:r>
              <a:rPr lang="hu-HU" sz="2200" dirty="0">
                <a:latin typeface="Montserrat SemiBold"/>
                <a:cs typeface="Arial" pitchFamily="34" charset="0"/>
              </a:rPr>
              <a:t> of </a:t>
            </a:r>
            <a:r>
              <a:rPr lang="hu-HU" sz="2200" dirty="0" err="1">
                <a:latin typeface="Montserrat SemiBold"/>
                <a:cs typeface="Arial" pitchFamily="34" charset="0"/>
              </a:rPr>
              <a:t>the</a:t>
            </a:r>
            <a:r>
              <a:rPr lang="hu-HU" sz="2200" dirty="0">
                <a:latin typeface="Montserrat SemiBold"/>
                <a:cs typeface="Arial" pitchFamily="34" charset="0"/>
              </a:rPr>
              <a:t> </a:t>
            </a:r>
            <a:r>
              <a:rPr lang="hu-HU" sz="2200" dirty="0" err="1">
                <a:latin typeface="Montserrat SemiBold"/>
                <a:cs typeface="Arial" pitchFamily="34" charset="0"/>
              </a:rPr>
              <a:t>teams</a:t>
            </a:r>
            <a:r>
              <a:rPr lang="hu-HU" sz="2200" dirty="0">
                <a:latin typeface="Montserrat SemiBold"/>
                <a:cs typeface="Arial" pitchFamily="34" charset="0"/>
              </a:rPr>
              <a:t> </a:t>
            </a:r>
            <a:r>
              <a:rPr lang="hu-HU" sz="2200" dirty="0" err="1">
                <a:latin typeface="Montserrat SemiBold"/>
                <a:cs typeface="Arial" pitchFamily="34" charset="0"/>
              </a:rPr>
              <a:t>named</a:t>
            </a:r>
            <a:r>
              <a:rPr lang="hu-HU" sz="2200" dirty="0">
                <a:latin typeface="Montserrat SemiBold"/>
                <a:cs typeface="Arial" pitchFamily="34" charset="0"/>
              </a:rPr>
              <a:t> </a:t>
            </a:r>
            <a:r>
              <a:rPr lang="hu-HU" sz="2200" dirty="0" err="1">
                <a:latin typeface="Montserrat SemiBold"/>
                <a:cs typeface="Arial" pitchFamily="34" charset="0"/>
              </a:rPr>
              <a:t>after</a:t>
            </a:r>
            <a:r>
              <a:rPr lang="hu-HU" sz="2200" dirty="0">
                <a:latin typeface="Montserrat SemiBold"/>
                <a:cs typeface="Arial" pitchFamily="34" charset="0"/>
              </a:rPr>
              <a:t> </a:t>
            </a:r>
          </a:p>
          <a:p>
            <a:pPr marL="1476375" lvl="1" indent="-617538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u-HU" sz="2200" dirty="0" err="1">
                <a:latin typeface="Montserrat SemiBold"/>
                <a:cs typeface="Arial" pitchFamily="34" charset="0"/>
              </a:rPr>
              <a:t>Olympic</a:t>
            </a:r>
            <a:r>
              <a:rPr lang="hu-HU" sz="2200" dirty="0">
                <a:latin typeface="Montserrat SemiBold"/>
                <a:cs typeface="Arial" pitchFamily="34" charset="0"/>
              </a:rPr>
              <a:t> </a:t>
            </a:r>
            <a:r>
              <a:rPr lang="hu-HU" sz="2200" dirty="0" err="1">
                <a:latin typeface="Montserrat SemiBold"/>
                <a:cs typeface="Arial" pitchFamily="34" charset="0"/>
              </a:rPr>
              <a:t>cities</a:t>
            </a:r>
            <a:r>
              <a:rPr lang="hu-HU" sz="2200" dirty="0">
                <a:latin typeface="Montserrat SemiBold"/>
                <a:cs typeface="Arial" pitchFamily="34" charset="0"/>
              </a:rPr>
              <a:t>, </a:t>
            </a:r>
          </a:p>
          <a:p>
            <a:pPr marL="1476375" lvl="1" indent="-617538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u-HU" sz="2200" dirty="0" err="1">
                <a:latin typeface="Montserrat SemiBold"/>
                <a:cs typeface="Arial" pitchFamily="34" charset="0"/>
              </a:rPr>
              <a:t>Youth</a:t>
            </a:r>
            <a:r>
              <a:rPr lang="hu-HU" sz="2200" dirty="0">
                <a:latin typeface="Montserrat SemiBold"/>
                <a:cs typeface="Arial" pitchFamily="34" charset="0"/>
              </a:rPr>
              <a:t> </a:t>
            </a:r>
            <a:r>
              <a:rPr lang="hu-HU" sz="2200" dirty="0" err="1">
                <a:latin typeface="Montserrat SemiBold"/>
                <a:cs typeface="Arial" pitchFamily="34" charset="0"/>
              </a:rPr>
              <a:t>Olympic</a:t>
            </a:r>
            <a:r>
              <a:rPr lang="hu-HU" sz="2200" dirty="0">
                <a:latin typeface="Montserrat SemiBold"/>
                <a:cs typeface="Arial" pitchFamily="34" charset="0"/>
              </a:rPr>
              <a:t> </a:t>
            </a:r>
            <a:r>
              <a:rPr lang="hu-HU" sz="2200" dirty="0" err="1">
                <a:latin typeface="Montserrat SemiBold"/>
                <a:cs typeface="Arial" pitchFamily="34" charset="0"/>
              </a:rPr>
              <a:t>cities</a:t>
            </a:r>
            <a:r>
              <a:rPr lang="hu-HU" sz="2200" dirty="0">
                <a:latin typeface="Montserrat SemiBold"/>
                <a:cs typeface="Arial" pitchFamily="34" charset="0"/>
              </a:rPr>
              <a:t> and </a:t>
            </a:r>
          </a:p>
          <a:p>
            <a:pPr marL="1476375" lvl="1" indent="-617538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u-HU" sz="2200" dirty="0" err="1">
                <a:latin typeface="Montserrat SemiBold"/>
                <a:cs typeface="Arial" pitchFamily="34" charset="0"/>
              </a:rPr>
              <a:t>Former</a:t>
            </a:r>
            <a:r>
              <a:rPr lang="hu-HU" sz="2200" dirty="0">
                <a:latin typeface="Montserrat SemiBold"/>
                <a:cs typeface="Arial" pitchFamily="34" charset="0"/>
              </a:rPr>
              <a:t> </a:t>
            </a:r>
            <a:r>
              <a:rPr lang="hu-HU" sz="2200" dirty="0" err="1">
                <a:latin typeface="Montserrat SemiBold"/>
                <a:cs typeface="Arial" pitchFamily="34" charset="0"/>
              </a:rPr>
              <a:t>Youth</a:t>
            </a:r>
            <a:r>
              <a:rPr lang="hu-HU" sz="2200" dirty="0">
                <a:latin typeface="Montserrat SemiBold"/>
                <a:cs typeface="Arial" pitchFamily="34" charset="0"/>
              </a:rPr>
              <a:t> </a:t>
            </a:r>
            <a:r>
              <a:rPr lang="hu-HU" sz="2200" dirty="0" err="1">
                <a:latin typeface="Montserrat SemiBold"/>
                <a:cs typeface="Arial" pitchFamily="34" charset="0"/>
              </a:rPr>
              <a:t>Olympic</a:t>
            </a:r>
            <a:r>
              <a:rPr lang="hu-HU" sz="2200" dirty="0">
                <a:latin typeface="Montserrat SemiBold"/>
                <a:cs typeface="Arial" pitchFamily="34" charset="0"/>
              </a:rPr>
              <a:t> </a:t>
            </a:r>
            <a:r>
              <a:rPr lang="hu-HU" sz="2200" dirty="0" err="1">
                <a:latin typeface="Montserrat SemiBold"/>
                <a:cs typeface="Arial" pitchFamily="34" charset="0"/>
              </a:rPr>
              <a:t>Champions</a:t>
            </a:r>
            <a:endParaRPr lang="hu-HU" sz="2200" dirty="0">
              <a:latin typeface="Montserrat SemiBold"/>
              <a:cs typeface="Arial" pitchFamily="34" charset="0"/>
            </a:endParaRPr>
          </a:p>
          <a:p>
            <a:pPr marL="1019175" indent="-61753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2200" dirty="0" err="1">
                <a:latin typeface="Montserrat SemiBold"/>
                <a:cs typeface="Arial" pitchFamily="34" charset="0"/>
              </a:rPr>
              <a:t>Teams</a:t>
            </a:r>
            <a:r>
              <a:rPr lang="hu-HU" sz="2200" dirty="0">
                <a:latin typeface="Montserrat SemiBold"/>
                <a:cs typeface="Arial" pitchFamily="34" charset="0"/>
              </a:rPr>
              <a:t>: </a:t>
            </a:r>
          </a:p>
          <a:p>
            <a:pPr marL="1201737" lvl="1" indent="-3429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u-HU" sz="2200" dirty="0">
                <a:latin typeface="Montserrat SemiBold"/>
                <a:cs typeface="Arial" pitchFamily="34" charset="0"/>
              </a:rPr>
              <a:t>1 YOG Men, 1 YOG </a:t>
            </a:r>
            <a:r>
              <a:rPr lang="hu-HU" sz="2200" dirty="0" err="1">
                <a:latin typeface="Montserrat SemiBold"/>
                <a:cs typeface="Arial" pitchFamily="34" charset="0"/>
              </a:rPr>
              <a:t>Women</a:t>
            </a:r>
            <a:r>
              <a:rPr lang="hu-HU" sz="2200" dirty="0">
                <a:latin typeface="Montserrat SemiBold"/>
                <a:cs typeface="Arial" pitchFamily="34" charset="0"/>
              </a:rPr>
              <a:t>, 1 Local </a:t>
            </a:r>
            <a:r>
              <a:rPr lang="hu-HU" sz="2200" dirty="0" err="1">
                <a:latin typeface="Montserrat SemiBold"/>
                <a:cs typeface="Arial" pitchFamily="34" charset="0"/>
              </a:rPr>
              <a:t>Argentinian</a:t>
            </a:r>
            <a:r>
              <a:rPr lang="hu-HU" sz="2200" dirty="0">
                <a:latin typeface="Montserrat SemiBold"/>
                <a:cs typeface="Arial" pitchFamily="34" charset="0"/>
              </a:rPr>
              <a:t> </a:t>
            </a:r>
            <a:r>
              <a:rPr lang="hu-HU" sz="2200" dirty="0" err="1">
                <a:latin typeface="Montserrat SemiBold"/>
                <a:cs typeface="Arial" pitchFamily="34" charset="0"/>
              </a:rPr>
              <a:t>Athlete</a:t>
            </a:r>
            <a:endParaRPr lang="hu-HU" sz="2200" dirty="0">
              <a:latin typeface="Montserrat SemiBold"/>
              <a:cs typeface="Arial" pitchFamily="34" charset="0"/>
            </a:endParaRPr>
          </a:p>
          <a:p>
            <a:pPr marL="1201737" lvl="1" indent="-3429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u-HU" sz="2200" dirty="0">
                <a:latin typeface="Montserrat SemiBold"/>
                <a:cs typeface="Arial" pitchFamily="34" charset="0"/>
              </a:rPr>
              <a:t>ITU President and </a:t>
            </a:r>
            <a:r>
              <a:rPr lang="hu-HU" sz="2200" dirty="0" err="1">
                <a:latin typeface="Montserrat SemiBold"/>
                <a:cs typeface="Arial" pitchFamily="34" charset="0"/>
              </a:rPr>
              <a:t>Athlete</a:t>
            </a:r>
            <a:r>
              <a:rPr lang="hu-HU" sz="2200" dirty="0">
                <a:latin typeface="Montserrat SemiBold"/>
                <a:cs typeface="Arial" pitchFamily="34" charset="0"/>
              </a:rPr>
              <a:t> </a:t>
            </a:r>
            <a:r>
              <a:rPr lang="hu-HU" sz="2200" dirty="0" err="1">
                <a:latin typeface="Montserrat SemiBold"/>
                <a:cs typeface="Arial" pitchFamily="34" charset="0"/>
              </a:rPr>
              <a:t>Role</a:t>
            </a:r>
            <a:r>
              <a:rPr lang="hu-HU" sz="2200" dirty="0">
                <a:latin typeface="Montserrat SemiBold"/>
                <a:cs typeface="Arial" pitchFamily="34" charset="0"/>
              </a:rPr>
              <a:t> </a:t>
            </a:r>
            <a:r>
              <a:rPr lang="hu-HU" sz="2200" dirty="0" err="1">
                <a:latin typeface="Montserrat SemiBold"/>
                <a:cs typeface="Arial" pitchFamily="34" charset="0"/>
              </a:rPr>
              <a:t>Models</a:t>
            </a:r>
            <a:r>
              <a:rPr lang="hu-HU" sz="2200" dirty="0">
                <a:latin typeface="Montserrat SemiBold"/>
                <a:cs typeface="Arial" pitchFamily="34" charset="0"/>
              </a:rPr>
              <a:t> </a:t>
            </a:r>
            <a:r>
              <a:rPr lang="hu-HU" sz="2200" dirty="0" err="1">
                <a:latin typeface="Montserrat SemiBold"/>
                <a:cs typeface="Arial" pitchFamily="34" charset="0"/>
              </a:rPr>
              <a:t>are</a:t>
            </a:r>
            <a:r>
              <a:rPr lang="hu-HU" sz="2200" dirty="0">
                <a:latin typeface="Montserrat SemiBold"/>
                <a:cs typeface="Arial" pitchFamily="34" charset="0"/>
              </a:rPr>
              <a:t> </a:t>
            </a:r>
            <a:r>
              <a:rPr lang="hu-HU" sz="2200" dirty="0" err="1">
                <a:latin typeface="Montserrat SemiBold"/>
                <a:cs typeface="Arial" pitchFamily="34" charset="0"/>
              </a:rPr>
              <a:t>also</a:t>
            </a:r>
            <a:r>
              <a:rPr lang="hu-HU" sz="2200" dirty="0">
                <a:latin typeface="Montserrat SemiBold"/>
                <a:cs typeface="Arial" pitchFamily="34" charset="0"/>
              </a:rPr>
              <a:t> </a:t>
            </a:r>
            <a:r>
              <a:rPr lang="hu-HU" sz="2200" dirty="0" err="1">
                <a:latin typeface="Montserrat SemiBold"/>
                <a:cs typeface="Arial" pitchFamily="34" charset="0"/>
              </a:rPr>
              <a:t>participating</a:t>
            </a:r>
            <a:endParaRPr lang="hu-HU" sz="2200" dirty="0">
              <a:latin typeface="Montserrat SemiBold"/>
              <a:cs typeface="Arial" pitchFamily="34" charset="0"/>
            </a:endParaRPr>
          </a:p>
          <a:p>
            <a:pPr marL="1201737" lvl="1" indent="-3429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u-HU" sz="2200" dirty="0" err="1">
                <a:latin typeface="Montserrat SemiBold"/>
                <a:cs typeface="Arial" pitchFamily="34" charset="0"/>
              </a:rPr>
              <a:t>Technical</a:t>
            </a:r>
            <a:r>
              <a:rPr lang="hu-HU" sz="2200" dirty="0">
                <a:latin typeface="Montserrat SemiBold"/>
                <a:cs typeface="Arial" pitchFamily="34" charset="0"/>
              </a:rPr>
              <a:t> Official / ITU </a:t>
            </a:r>
            <a:r>
              <a:rPr lang="hu-HU" sz="2200" dirty="0" err="1">
                <a:latin typeface="Montserrat SemiBold"/>
                <a:cs typeface="Arial" pitchFamily="34" charset="0"/>
              </a:rPr>
              <a:t>Staff</a:t>
            </a:r>
            <a:endParaRPr lang="hu-HU" sz="2200" dirty="0">
              <a:latin typeface="Montserrat SemiBold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0354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2509" y="172575"/>
            <a:ext cx="83958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Focus Day – </a:t>
            </a:r>
            <a:r>
              <a:rPr lang="hu-HU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Teams</a:t>
            </a:r>
            <a:r>
              <a:rPr lang="hu-HU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 (</a:t>
            </a:r>
            <a:r>
              <a:rPr lang="hu-HU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find</a:t>
            </a:r>
            <a:r>
              <a:rPr lang="hu-HU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 </a:t>
            </a:r>
            <a:r>
              <a:rPr lang="hu-HU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your</a:t>
            </a:r>
            <a:r>
              <a:rPr lang="hu-HU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 </a:t>
            </a:r>
            <a:r>
              <a:rPr lang="hu-HU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teammate</a:t>
            </a:r>
            <a:r>
              <a:rPr lang="hu-HU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!)</a:t>
            </a:r>
            <a:endParaRPr lang="es-ES" sz="2600" dirty="0">
              <a:solidFill>
                <a:srgbClr val="56AC7F"/>
              </a:solidFill>
              <a:latin typeface="Montserrat SemiBold"/>
              <a:cs typeface="Montserrat SemiBold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290947" y="665018"/>
            <a:ext cx="901930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4388" lvl="1" indent="-271463" eaLnBrk="0" hangingPunct="0">
              <a:spcBef>
                <a:spcPct val="20000"/>
              </a:spcBef>
              <a:buSzPct val="50000"/>
              <a:defRPr/>
            </a:pPr>
            <a:endParaRPr lang="hu-HU" sz="2200" b="1" u="sng" dirty="0">
              <a:latin typeface="Montserrat SemiBold"/>
              <a:cs typeface="Arial" pitchFamily="34" charset="0"/>
            </a:endParaRPr>
          </a:p>
          <a:p>
            <a:pPr marL="814388" lvl="1" indent="-271463" eaLnBrk="0" hangingPunct="0">
              <a:spcBef>
                <a:spcPct val="20000"/>
              </a:spcBef>
              <a:buFontTx/>
              <a:buChar char="•"/>
              <a:defRPr/>
            </a:pPr>
            <a:endParaRPr lang="hu-HU" sz="2000" dirty="0">
              <a:latin typeface="Montserrat SemiBold"/>
              <a:cs typeface="Arial" pitchFamily="34" charset="0"/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575412"/>
              </p:ext>
            </p:extLst>
          </p:nvPr>
        </p:nvGraphicFramePr>
        <p:xfrm>
          <a:off x="332510" y="786811"/>
          <a:ext cx="8395851" cy="3625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5899">
                  <a:extLst>
                    <a:ext uri="{9D8B030D-6E8A-4147-A177-3AD203B41FA5}">
                      <a16:colId xmlns:a16="http://schemas.microsoft.com/office/drawing/2014/main" val="339722598"/>
                    </a:ext>
                  </a:extLst>
                </a:gridCol>
                <a:gridCol w="2137929">
                  <a:extLst>
                    <a:ext uri="{9D8B030D-6E8A-4147-A177-3AD203B41FA5}">
                      <a16:colId xmlns:a16="http://schemas.microsoft.com/office/drawing/2014/main" val="2653892287"/>
                    </a:ext>
                  </a:extLst>
                </a:gridCol>
                <a:gridCol w="1944974">
                  <a:extLst>
                    <a:ext uri="{9D8B030D-6E8A-4147-A177-3AD203B41FA5}">
                      <a16:colId xmlns:a16="http://schemas.microsoft.com/office/drawing/2014/main" val="3045637577"/>
                    </a:ext>
                  </a:extLst>
                </a:gridCol>
                <a:gridCol w="2487049">
                  <a:extLst>
                    <a:ext uri="{9D8B030D-6E8A-4147-A177-3AD203B41FA5}">
                      <a16:colId xmlns:a16="http://schemas.microsoft.com/office/drawing/2014/main" val="476737342"/>
                    </a:ext>
                  </a:extLst>
                </a:gridCol>
              </a:tblGrid>
              <a:tr h="36257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u="none" strike="noStrike" dirty="0">
                          <a:effectLst/>
                        </a:rPr>
                        <a:t>Team </a:t>
                      </a:r>
                      <a:r>
                        <a:rPr lang="hu-HU" sz="1400" b="1" u="none" strike="noStrike" dirty="0" err="1">
                          <a:effectLst/>
                        </a:rPr>
                        <a:t>Athens</a:t>
                      </a:r>
                      <a:r>
                        <a:rPr lang="hu-HU" sz="1400" b="1" u="none" strike="noStrike" dirty="0">
                          <a:effectLst/>
                        </a:rPr>
                        <a:t> 1896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22" marR="8922" marT="892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 </a:t>
                      </a:r>
                      <a:r>
                        <a:rPr lang="hu-HU" sz="1400" u="none" strike="noStrike" dirty="0" err="1">
                          <a:effectLst/>
                        </a:rPr>
                        <a:t>Agustin</a:t>
                      </a:r>
                      <a:r>
                        <a:rPr lang="hu-HU" sz="1400" u="none" strike="noStrike" dirty="0">
                          <a:effectLst/>
                        </a:rPr>
                        <a:t> Ortiz, ITU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22" marR="8922" marT="892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 Olalla Cernuda, ITU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22" marR="8922" marT="892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Antonio Fernandez Arimany, ITU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22" marR="8922" marT="8922" marB="0" anchor="ctr"/>
                </a:tc>
                <a:extLst>
                  <a:ext uri="{0D108BD9-81ED-4DB2-BD59-A6C34878D82A}">
                    <a16:rowId xmlns:a16="http://schemas.microsoft.com/office/drawing/2014/main" val="3921702333"/>
                  </a:ext>
                </a:extLst>
              </a:tr>
              <a:tr h="36257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u="none" strike="noStrike" dirty="0">
                          <a:effectLst/>
                        </a:rPr>
                        <a:t>Team Paris 1900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22" marR="8922" marT="892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 err="1">
                          <a:effectLst/>
                        </a:rPr>
                        <a:t>Baptiste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Passemard</a:t>
                      </a:r>
                      <a:r>
                        <a:rPr lang="hu-HU" sz="1400" u="none" strike="noStrike" dirty="0">
                          <a:effectLst/>
                        </a:rPr>
                        <a:t>, FRA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22" marR="8922" marT="892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 err="1">
                          <a:effectLst/>
                        </a:rPr>
                        <a:t>Syrine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Fattoum</a:t>
                      </a:r>
                      <a:r>
                        <a:rPr lang="hu-HU" sz="1400" u="none" strike="noStrike" dirty="0">
                          <a:effectLst/>
                        </a:rPr>
                        <a:t>, TUN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22" marR="8922" marT="892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400" u="none" strike="noStrike">
                          <a:effectLst/>
                        </a:rPr>
                        <a:t>Angel Tomas Benitez, ARG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22" marR="8922" marT="8922" marB="0" anchor="ctr"/>
                </a:tc>
                <a:extLst>
                  <a:ext uri="{0D108BD9-81ED-4DB2-BD59-A6C34878D82A}">
                    <a16:rowId xmlns:a16="http://schemas.microsoft.com/office/drawing/2014/main" val="4230584889"/>
                  </a:ext>
                </a:extLst>
              </a:tr>
              <a:tr h="36257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u="none" strike="noStrike" dirty="0">
                          <a:effectLst/>
                        </a:rPr>
                        <a:t>Team St. Louis 1904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22" marR="8922" marT="892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 err="1">
                          <a:effectLst/>
                        </a:rPr>
                        <a:t>Xian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Hao</a:t>
                      </a:r>
                      <a:r>
                        <a:rPr lang="hu-HU" sz="1400" u="none" strike="noStrike" dirty="0">
                          <a:effectLst/>
                        </a:rPr>
                        <a:t> Chong, MAS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22" marR="8922" marT="892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Maryhelen Albright, USA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22" marR="8922" marT="892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400" u="none" strike="noStrike">
                          <a:effectLst/>
                        </a:rPr>
                        <a:t>Maximiliano Botelli, ARG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22" marR="8922" marT="8922" marB="0" anchor="ctr"/>
                </a:tc>
                <a:extLst>
                  <a:ext uri="{0D108BD9-81ED-4DB2-BD59-A6C34878D82A}">
                    <a16:rowId xmlns:a16="http://schemas.microsoft.com/office/drawing/2014/main" val="641604535"/>
                  </a:ext>
                </a:extLst>
              </a:tr>
              <a:tr h="36257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u="none" strike="noStrike" dirty="0">
                          <a:effectLst/>
                        </a:rPr>
                        <a:t>Team London 1908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22" marR="8922" marT="892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Mohamed </a:t>
                      </a:r>
                      <a:r>
                        <a:rPr lang="hu-HU" sz="1400" u="none" strike="noStrike" dirty="0" err="1">
                          <a:effectLst/>
                        </a:rPr>
                        <a:t>Aziz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Sebai</a:t>
                      </a:r>
                      <a:r>
                        <a:rPr lang="hu-HU" sz="1400" u="none" strike="noStrike" dirty="0">
                          <a:effectLst/>
                        </a:rPr>
                        <a:t>, TUN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22" marR="8922" marT="892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Brea Roderick, NZL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22" marR="8922" marT="892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400" u="none" strike="noStrike">
                          <a:effectLst/>
                        </a:rPr>
                        <a:t>Pedro Emmert, ARG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22" marR="8922" marT="8922" marB="0" anchor="ctr"/>
                </a:tc>
                <a:extLst>
                  <a:ext uri="{0D108BD9-81ED-4DB2-BD59-A6C34878D82A}">
                    <a16:rowId xmlns:a16="http://schemas.microsoft.com/office/drawing/2014/main" val="3091464792"/>
                  </a:ext>
                </a:extLst>
              </a:tr>
              <a:tr h="36257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u="none" strike="noStrike" dirty="0">
                          <a:effectLst/>
                        </a:rPr>
                        <a:t>Team Stockholm 1912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22" marR="8922" marT="892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Andreas Carlsson, SWE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22" marR="8922" marT="892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 err="1">
                          <a:effectLst/>
                        </a:rPr>
                        <a:t>Ho</a:t>
                      </a:r>
                      <a:r>
                        <a:rPr lang="hu-HU" sz="1400" u="none" strike="noStrike" dirty="0">
                          <a:effectLst/>
                        </a:rPr>
                        <a:t> Yan </a:t>
                      </a:r>
                      <a:r>
                        <a:rPr lang="hu-HU" sz="1400" u="none" strike="noStrike" dirty="0" err="1">
                          <a:effectLst/>
                        </a:rPr>
                        <a:t>Lo</a:t>
                      </a:r>
                      <a:r>
                        <a:rPr lang="hu-HU" sz="1400" u="none" strike="noStrike" dirty="0">
                          <a:effectLst/>
                        </a:rPr>
                        <a:t>, HKG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22" marR="8922" marT="892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400" u="none" strike="noStrike">
                          <a:effectLst/>
                        </a:rPr>
                        <a:t>Juan Girard, ARG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22" marR="8922" marT="8922" marB="0" anchor="ctr"/>
                </a:tc>
                <a:extLst>
                  <a:ext uri="{0D108BD9-81ED-4DB2-BD59-A6C34878D82A}">
                    <a16:rowId xmlns:a16="http://schemas.microsoft.com/office/drawing/2014/main" val="2689600883"/>
                  </a:ext>
                </a:extLst>
              </a:tr>
              <a:tr h="36257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u="none" strike="noStrike" dirty="0">
                          <a:effectLst/>
                        </a:rPr>
                        <a:t>Team </a:t>
                      </a:r>
                      <a:r>
                        <a:rPr lang="hu-HU" sz="1400" b="1" u="none" strike="noStrike" dirty="0" err="1">
                          <a:effectLst/>
                        </a:rPr>
                        <a:t>Antwerp</a:t>
                      </a:r>
                      <a:r>
                        <a:rPr lang="hu-HU" sz="1400" b="1" u="none" strike="noStrike" dirty="0">
                          <a:effectLst/>
                        </a:rPr>
                        <a:t> 1920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22" marR="8922" marT="892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 err="1">
                          <a:effectLst/>
                        </a:rPr>
                        <a:t>Rik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Malcorps</a:t>
                      </a:r>
                      <a:r>
                        <a:rPr lang="hu-HU" sz="1400" u="none" strike="noStrike" dirty="0">
                          <a:effectLst/>
                        </a:rPr>
                        <a:t>, BEL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22" marR="8922" marT="892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Karina </a:t>
                      </a:r>
                      <a:r>
                        <a:rPr lang="hu-HU" sz="1400" u="none" strike="noStrike" dirty="0" err="1">
                          <a:effectLst/>
                        </a:rPr>
                        <a:t>Clemant</a:t>
                      </a:r>
                      <a:r>
                        <a:rPr lang="hu-HU" sz="1400" u="none" strike="noStrike" dirty="0">
                          <a:effectLst/>
                        </a:rPr>
                        <a:t>, VEN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22" marR="8922" marT="892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400" u="none" strike="noStrike">
                          <a:effectLst/>
                        </a:rPr>
                        <a:t>Santiago Riboli Lanteri, ARG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22" marR="8922" marT="8922" marB="0" anchor="ctr"/>
                </a:tc>
                <a:extLst>
                  <a:ext uri="{0D108BD9-81ED-4DB2-BD59-A6C34878D82A}">
                    <a16:rowId xmlns:a16="http://schemas.microsoft.com/office/drawing/2014/main" val="1768516674"/>
                  </a:ext>
                </a:extLst>
              </a:tr>
              <a:tr h="36257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u="none" strike="noStrike" dirty="0">
                          <a:effectLst/>
                        </a:rPr>
                        <a:t>Team Paris 1924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22" marR="8922" marT="892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 Maria </a:t>
                      </a:r>
                      <a:r>
                        <a:rPr lang="hu-HU" sz="1400" u="none" strike="noStrike" dirty="0" err="1">
                          <a:effectLst/>
                        </a:rPr>
                        <a:t>Chara</a:t>
                      </a:r>
                      <a:r>
                        <a:rPr lang="hu-HU" sz="1400" u="none" strike="noStrike" dirty="0">
                          <a:effectLst/>
                        </a:rPr>
                        <a:t>, ITU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22" marR="8922" marT="892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Abayuba Rodriguez, ITU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22" marR="8922" marT="892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400" u="none" strike="noStrike" dirty="0">
                          <a:effectLst/>
                        </a:rPr>
                        <a:t> Siim Vollmer, ITU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22" marR="8922" marT="8922" marB="0" anchor="ctr"/>
                </a:tc>
                <a:extLst>
                  <a:ext uri="{0D108BD9-81ED-4DB2-BD59-A6C34878D82A}">
                    <a16:rowId xmlns:a16="http://schemas.microsoft.com/office/drawing/2014/main" val="3442827783"/>
                  </a:ext>
                </a:extLst>
              </a:tr>
              <a:tr h="36257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u="none" strike="noStrike" dirty="0">
                          <a:effectLst/>
                        </a:rPr>
                        <a:t>Team Amsterdam 1928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22" marR="8922" marT="892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Mohamed Tarek, EGY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22" marR="8922" marT="892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 err="1">
                          <a:effectLst/>
                        </a:rPr>
                        <a:t>Inês</a:t>
                      </a:r>
                      <a:r>
                        <a:rPr lang="hu-HU" sz="1400" u="none" strike="noStrike" dirty="0">
                          <a:effectLst/>
                        </a:rPr>
                        <a:t> Rico, POR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22" marR="8922" marT="892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400" u="none" strike="noStrike">
                          <a:effectLst/>
                        </a:rPr>
                        <a:t>Mauro Gonzalez, ARG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22" marR="8922" marT="8922" marB="0" anchor="ctr"/>
                </a:tc>
                <a:extLst>
                  <a:ext uri="{0D108BD9-81ED-4DB2-BD59-A6C34878D82A}">
                    <a16:rowId xmlns:a16="http://schemas.microsoft.com/office/drawing/2014/main" val="456044692"/>
                  </a:ext>
                </a:extLst>
              </a:tr>
              <a:tr h="36257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u="none" strike="noStrike" dirty="0">
                          <a:effectLst/>
                        </a:rPr>
                        <a:t>Team Los Angeles 1932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22" marR="8922" marT="892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Andrew Shellenberger, USA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22" marR="8922" marT="892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 err="1">
                          <a:effectLst/>
                        </a:rPr>
                        <a:t>Sif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Bendix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Madsen</a:t>
                      </a:r>
                      <a:r>
                        <a:rPr lang="hu-HU" sz="1400" u="none" strike="noStrike" dirty="0">
                          <a:effectLst/>
                        </a:rPr>
                        <a:t>, DEN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22" marR="8922" marT="892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400" u="none" strike="noStrike" dirty="0" err="1">
                          <a:effectLst/>
                        </a:rPr>
                        <a:t>Emiliano</a:t>
                      </a:r>
                      <a:r>
                        <a:rPr lang="hu-HU" sz="1400" u="none" strike="noStrike" dirty="0">
                          <a:effectLst/>
                        </a:rPr>
                        <a:t> Marti, ARG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22" marR="8922" marT="8922" marB="0" anchor="ctr"/>
                </a:tc>
                <a:extLst>
                  <a:ext uri="{0D108BD9-81ED-4DB2-BD59-A6C34878D82A}">
                    <a16:rowId xmlns:a16="http://schemas.microsoft.com/office/drawing/2014/main" val="434330527"/>
                  </a:ext>
                </a:extLst>
              </a:tr>
              <a:tr h="36257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u="none" strike="noStrike" dirty="0">
                          <a:effectLst/>
                        </a:rPr>
                        <a:t>Team Berlin 1936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22" marR="8922" marT="892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Dominic Pugliese, ISV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22" marR="8922" marT="892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Marie Horn, GER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22" marR="8922" marT="892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400" u="none" strike="noStrike" dirty="0">
                          <a:effectLst/>
                        </a:rPr>
                        <a:t>Julio </a:t>
                      </a:r>
                      <a:r>
                        <a:rPr lang="hu-HU" sz="1400" u="none" strike="noStrike" dirty="0" err="1">
                          <a:effectLst/>
                        </a:rPr>
                        <a:t>Facundo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Pavoni</a:t>
                      </a:r>
                      <a:r>
                        <a:rPr lang="hu-HU" sz="1400" u="none" strike="noStrike" dirty="0">
                          <a:effectLst/>
                        </a:rPr>
                        <a:t>, ARG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22" marR="8922" marT="8922" marB="0" anchor="ctr"/>
                </a:tc>
                <a:extLst>
                  <a:ext uri="{0D108BD9-81ED-4DB2-BD59-A6C34878D82A}">
                    <a16:rowId xmlns:a16="http://schemas.microsoft.com/office/drawing/2014/main" val="3438654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65536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2509" y="172575"/>
            <a:ext cx="83958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Focus Day – </a:t>
            </a:r>
            <a:r>
              <a:rPr lang="hu-HU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Teams</a:t>
            </a:r>
            <a:r>
              <a:rPr lang="hu-HU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 (</a:t>
            </a:r>
            <a:r>
              <a:rPr lang="hu-HU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find</a:t>
            </a:r>
            <a:r>
              <a:rPr lang="hu-HU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 </a:t>
            </a:r>
            <a:r>
              <a:rPr lang="hu-HU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your</a:t>
            </a:r>
            <a:r>
              <a:rPr lang="hu-HU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 </a:t>
            </a:r>
            <a:r>
              <a:rPr lang="hu-HU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teammate</a:t>
            </a:r>
            <a:r>
              <a:rPr lang="hu-HU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!)</a:t>
            </a:r>
            <a:endParaRPr lang="es-ES" sz="2600" dirty="0">
              <a:solidFill>
                <a:srgbClr val="56AC7F"/>
              </a:solidFill>
              <a:latin typeface="Montserrat SemiBold"/>
              <a:cs typeface="Montserrat SemiBold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290947" y="665018"/>
            <a:ext cx="901930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4388" lvl="1" indent="-271463" eaLnBrk="0" hangingPunct="0">
              <a:spcBef>
                <a:spcPct val="20000"/>
              </a:spcBef>
              <a:buSzPct val="50000"/>
              <a:defRPr/>
            </a:pPr>
            <a:endParaRPr lang="hu-HU" sz="2200" b="1" u="sng" dirty="0">
              <a:latin typeface="Montserrat SemiBold"/>
              <a:cs typeface="Arial" pitchFamily="34" charset="0"/>
            </a:endParaRPr>
          </a:p>
          <a:p>
            <a:pPr marL="814388" lvl="1" indent="-271463" eaLnBrk="0" hangingPunct="0">
              <a:spcBef>
                <a:spcPct val="20000"/>
              </a:spcBef>
              <a:buFontTx/>
              <a:buChar char="•"/>
              <a:defRPr/>
            </a:pPr>
            <a:endParaRPr lang="hu-HU" sz="2000" dirty="0">
              <a:latin typeface="Montserrat SemiBold"/>
              <a:cs typeface="Arial" pitchFamily="34" charset="0"/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82652"/>
              </p:ext>
            </p:extLst>
          </p:nvPr>
        </p:nvGraphicFramePr>
        <p:xfrm>
          <a:off x="332510" y="687658"/>
          <a:ext cx="8395851" cy="3846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5899">
                  <a:extLst>
                    <a:ext uri="{9D8B030D-6E8A-4147-A177-3AD203B41FA5}">
                      <a16:colId xmlns:a16="http://schemas.microsoft.com/office/drawing/2014/main" val="339722598"/>
                    </a:ext>
                  </a:extLst>
                </a:gridCol>
                <a:gridCol w="2137929">
                  <a:extLst>
                    <a:ext uri="{9D8B030D-6E8A-4147-A177-3AD203B41FA5}">
                      <a16:colId xmlns:a16="http://schemas.microsoft.com/office/drawing/2014/main" val="2653892287"/>
                    </a:ext>
                  </a:extLst>
                </a:gridCol>
                <a:gridCol w="2315661">
                  <a:extLst>
                    <a:ext uri="{9D8B030D-6E8A-4147-A177-3AD203B41FA5}">
                      <a16:colId xmlns:a16="http://schemas.microsoft.com/office/drawing/2014/main" val="3045637577"/>
                    </a:ext>
                  </a:extLst>
                </a:gridCol>
                <a:gridCol w="2116362">
                  <a:extLst>
                    <a:ext uri="{9D8B030D-6E8A-4147-A177-3AD203B41FA5}">
                      <a16:colId xmlns:a16="http://schemas.microsoft.com/office/drawing/2014/main" val="476737342"/>
                    </a:ext>
                  </a:extLst>
                </a:gridCol>
              </a:tblGrid>
              <a:tr h="36257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Team London 1948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Sebastian </a:t>
                      </a:r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Cordero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ITU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Andrea </a:t>
                      </a:r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Huarte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ITU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Gerardo Aguilar, ITU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1702333"/>
                  </a:ext>
                </a:extLst>
              </a:tr>
              <a:tr h="36257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Team Helsinki 1952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Zakaria </a:t>
                      </a:r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Alkarrat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SYR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Sofia Rodriguez Moreno, MEX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Nicolas Svane, ARG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30584889"/>
                  </a:ext>
                </a:extLst>
              </a:tr>
              <a:tr h="36257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Team Melbourne 1956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Cristobal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Baeza Muñoz, CHI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Chiara Lobba, ITA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Federico </a:t>
                      </a:r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Ruiz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ARG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41604535"/>
                  </a:ext>
                </a:extLst>
              </a:tr>
              <a:tr h="36257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Team </a:t>
                      </a:r>
                      <a:r>
                        <a:rPr lang="hu-HU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Rome</a:t>
                      </a:r>
                      <a:r>
                        <a:rPr lang="hu-H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1960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Alessio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Crociani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Paula Vega, ECU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Fausto Miguel </a:t>
                      </a:r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Sevillano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ARG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1464792"/>
                  </a:ext>
                </a:extLst>
              </a:tr>
              <a:tr h="36257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Team Tokyo 1964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Teppei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Tokuyama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JPN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 </a:t>
                      </a:r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Daniels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LUX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Francisco Sole, ARG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9600883"/>
                  </a:ext>
                </a:extLst>
              </a:tr>
              <a:tr h="36257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Team </a:t>
                      </a:r>
                      <a:r>
                        <a:rPr lang="hu-HU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Mexico</a:t>
                      </a:r>
                      <a:r>
                        <a:rPr lang="hu-H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City 1968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s-E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Javier Antonio De La Peña Schott, MEX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Barbara De </a:t>
                      </a:r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Koning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NED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Facundo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Ubeda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ARG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8516674"/>
                  </a:ext>
                </a:extLst>
              </a:tr>
              <a:tr h="36257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Team </a:t>
                      </a:r>
                      <a:r>
                        <a:rPr lang="hu-HU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Munich</a:t>
                      </a:r>
                      <a:r>
                        <a:rPr lang="hu-H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1972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Henry </a:t>
                      </a:r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Graf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GER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Maria Fernanda Barbosa Sanchez, COL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Francisco </a:t>
                      </a:r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Vittase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ARG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2827783"/>
                  </a:ext>
                </a:extLst>
              </a:tr>
              <a:tr h="36257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Team Montreal 1976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Solen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Wood, CAN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Nikolett Ferenczi, HUN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Julian </a:t>
                      </a:r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Zampedro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ARG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56044692"/>
                  </a:ext>
                </a:extLst>
              </a:tr>
              <a:tr h="36257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Team </a:t>
                      </a:r>
                      <a:r>
                        <a:rPr lang="hu-HU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Moscow</a:t>
                      </a:r>
                      <a:r>
                        <a:rPr lang="hu-H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1980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Giannon Lisandro Eights, ARU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Alevtina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Stetsenko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RUS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Fabian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Fernandez, ARG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34330527"/>
                  </a:ext>
                </a:extLst>
              </a:tr>
              <a:tr h="36257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Team Los Angeles 1984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Irving </a:t>
                      </a:r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Zabala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ITU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Victor </a:t>
                      </a:r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Figueredo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ITU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Jeff Lim, ITU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38654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1651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2509" y="172575"/>
            <a:ext cx="83958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Competition</a:t>
            </a:r>
            <a:r>
              <a:rPr lang="es-ES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 </a:t>
            </a:r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Jury</a:t>
            </a:r>
            <a:endParaRPr lang="es-ES" sz="2600" dirty="0">
              <a:solidFill>
                <a:srgbClr val="56AC7F"/>
              </a:solidFill>
              <a:latin typeface="Montserrat SemiBold"/>
              <a:cs typeface="Montserrat SemiBold"/>
            </a:endParaRPr>
          </a:p>
        </p:txBody>
      </p:sp>
      <p:sp>
        <p:nvSpPr>
          <p:cNvPr id="4" name="2 Rectángulo">
            <a:extLst>
              <a:ext uri="{FF2B5EF4-FFF2-40B4-BE49-F238E27FC236}">
                <a16:creationId xmlns:a16="http://schemas.microsoft.com/office/drawing/2014/main" id="{2E7A085F-A72C-9E4C-92B6-9149E4B835F4}"/>
              </a:ext>
            </a:extLst>
          </p:cNvPr>
          <p:cNvSpPr/>
          <p:nvPr/>
        </p:nvSpPr>
        <p:spPr>
          <a:xfrm>
            <a:off x="166255" y="1157460"/>
            <a:ext cx="6941127" cy="124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b="1" dirty="0">
                <a:latin typeface="Montserrat SemiBold"/>
                <a:cs typeface="Arial" pitchFamily="34" charset="0"/>
              </a:rPr>
              <a:t>Miguel </a:t>
            </a:r>
            <a:r>
              <a:rPr lang="en-US" sz="2200" b="1" dirty="0" err="1">
                <a:latin typeface="Montserrat SemiBold"/>
                <a:cs typeface="Arial" pitchFamily="34" charset="0"/>
              </a:rPr>
              <a:t>Fernández</a:t>
            </a:r>
            <a:r>
              <a:rPr lang="en-US" sz="2200" dirty="0">
                <a:latin typeface="Montserrat SemiBold"/>
                <a:cs typeface="Arial" pitchFamily="34" charset="0"/>
              </a:rPr>
              <a:t>– </a:t>
            </a:r>
            <a:r>
              <a:rPr lang="es-ES" sz="2200" dirty="0">
                <a:latin typeface="Montserrat SemiBold"/>
                <a:cs typeface="Arial" pitchFamily="34" charset="0"/>
              </a:rPr>
              <a:t>C</a:t>
            </a:r>
            <a:r>
              <a:rPr lang="hu-HU" sz="2200" dirty="0">
                <a:latin typeface="Montserrat SemiBold"/>
                <a:cs typeface="Arial" pitchFamily="34" charset="0"/>
              </a:rPr>
              <a:t>hair</a:t>
            </a:r>
            <a:endParaRPr lang="en-NZ" sz="2200" dirty="0">
              <a:latin typeface="Montserrat SemiBold"/>
              <a:cs typeface="Arial" pitchFamily="34" charset="0"/>
            </a:endParaRPr>
          </a:p>
          <a:p>
            <a:pPr marL="363538" indent="-36353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2200" b="1" dirty="0" err="1">
                <a:latin typeface="Montserrat SemiBold"/>
                <a:cs typeface="Arial" pitchFamily="34" charset="0"/>
              </a:rPr>
              <a:t>Gergely</a:t>
            </a:r>
            <a:r>
              <a:rPr lang="es-ES" sz="2200" b="1" dirty="0">
                <a:latin typeface="Montserrat SemiBold"/>
                <a:cs typeface="Arial" pitchFamily="34" charset="0"/>
              </a:rPr>
              <a:t> </a:t>
            </a:r>
            <a:r>
              <a:rPr lang="es-ES" sz="2200" b="1" dirty="0" err="1">
                <a:latin typeface="Montserrat SemiBold"/>
                <a:cs typeface="Arial" pitchFamily="34" charset="0"/>
              </a:rPr>
              <a:t>Markus</a:t>
            </a:r>
            <a:r>
              <a:rPr lang="es-ES" sz="2200" b="1" dirty="0">
                <a:latin typeface="Montserrat SemiBold"/>
                <a:cs typeface="Arial" pitchFamily="34" charset="0"/>
              </a:rPr>
              <a:t> – </a:t>
            </a:r>
            <a:r>
              <a:rPr lang="es-ES" sz="2200" dirty="0">
                <a:latin typeface="Montserrat SemiBold"/>
                <a:cs typeface="Arial" pitchFamily="34" charset="0"/>
              </a:rPr>
              <a:t>International </a:t>
            </a:r>
            <a:r>
              <a:rPr lang="es-ES" sz="2200" dirty="0" err="1">
                <a:latin typeface="Montserrat SemiBold"/>
                <a:cs typeface="Arial" pitchFamily="34" charset="0"/>
              </a:rPr>
              <a:t>Triathlon</a:t>
            </a:r>
            <a:r>
              <a:rPr lang="es-ES" sz="2200" dirty="0">
                <a:latin typeface="Montserrat SemiBold"/>
                <a:cs typeface="Arial" pitchFamily="34" charset="0"/>
              </a:rPr>
              <a:t> </a:t>
            </a:r>
            <a:r>
              <a:rPr lang="es-ES" sz="2200" dirty="0" err="1">
                <a:latin typeface="Montserrat SemiBold"/>
                <a:cs typeface="Arial" pitchFamily="34" charset="0"/>
              </a:rPr>
              <a:t>Union</a:t>
            </a:r>
            <a:endParaRPr lang="en-US" sz="2200" dirty="0">
              <a:latin typeface="Montserrat SemiBold"/>
              <a:cs typeface="Arial" pitchFamily="34" charset="0"/>
            </a:endParaRPr>
          </a:p>
          <a:p>
            <a:pPr marL="363538" indent="-36353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2200" b="1" dirty="0">
                <a:latin typeface="Montserrat SemiBold"/>
                <a:cs typeface="Arial" pitchFamily="34" charset="0"/>
              </a:rPr>
              <a:t>Orlando Arauz – </a:t>
            </a:r>
            <a:r>
              <a:rPr lang="es-ES" sz="2200" dirty="0">
                <a:latin typeface="Montserrat SemiBold"/>
                <a:cs typeface="Arial" pitchFamily="34" charset="0"/>
              </a:rPr>
              <a:t>Argentina </a:t>
            </a:r>
            <a:r>
              <a:rPr lang="es-ES" sz="2200" dirty="0" err="1">
                <a:latin typeface="Montserrat SemiBold"/>
                <a:cs typeface="Arial" pitchFamily="34" charset="0"/>
              </a:rPr>
              <a:t>National</a:t>
            </a:r>
            <a:r>
              <a:rPr lang="es-ES" sz="2200" dirty="0">
                <a:latin typeface="Montserrat SemiBold"/>
                <a:cs typeface="Arial" pitchFamily="34" charset="0"/>
              </a:rPr>
              <a:t> </a:t>
            </a:r>
            <a:r>
              <a:rPr lang="es-ES" sz="2200" dirty="0" err="1">
                <a:latin typeface="Montserrat SemiBold"/>
                <a:cs typeface="Arial" pitchFamily="34" charset="0"/>
              </a:rPr>
              <a:t>Federation</a:t>
            </a:r>
            <a:endParaRPr lang="en-US" sz="2200" dirty="0">
              <a:latin typeface="Montserrat SemiBold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0354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2509" y="172575"/>
            <a:ext cx="83958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Focus Day – </a:t>
            </a:r>
            <a:r>
              <a:rPr lang="hu-HU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Teams</a:t>
            </a:r>
            <a:r>
              <a:rPr lang="hu-HU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 (</a:t>
            </a:r>
            <a:r>
              <a:rPr lang="hu-HU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find</a:t>
            </a:r>
            <a:r>
              <a:rPr lang="hu-HU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 </a:t>
            </a:r>
            <a:r>
              <a:rPr lang="hu-HU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your</a:t>
            </a:r>
            <a:r>
              <a:rPr lang="hu-HU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 </a:t>
            </a:r>
            <a:r>
              <a:rPr lang="hu-HU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teammate</a:t>
            </a:r>
            <a:r>
              <a:rPr lang="hu-HU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!)</a:t>
            </a:r>
            <a:endParaRPr lang="es-ES" sz="2600" dirty="0">
              <a:solidFill>
                <a:srgbClr val="56AC7F"/>
              </a:solidFill>
              <a:latin typeface="Montserrat SemiBold"/>
              <a:cs typeface="Montserrat SemiBold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290947" y="665018"/>
            <a:ext cx="901930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4388" lvl="1" indent="-271463" eaLnBrk="0" hangingPunct="0">
              <a:spcBef>
                <a:spcPct val="20000"/>
              </a:spcBef>
              <a:buSzPct val="50000"/>
              <a:defRPr/>
            </a:pPr>
            <a:endParaRPr lang="hu-HU" sz="2200" b="1" u="sng" dirty="0">
              <a:latin typeface="Montserrat SemiBold"/>
              <a:cs typeface="Arial" pitchFamily="34" charset="0"/>
            </a:endParaRPr>
          </a:p>
          <a:p>
            <a:pPr marL="814388" lvl="1" indent="-271463" eaLnBrk="0" hangingPunct="0">
              <a:spcBef>
                <a:spcPct val="20000"/>
              </a:spcBef>
              <a:buFontTx/>
              <a:buChar char="•"/>
              <a:defRPr/>
            </a:pPr>
            <a:endParaRPr lang="hu-HU" sz="2000" dirty="0">
              <a:latin typeface="Montserrat SemiBold"/>
              <a:cs typeface="Arial" pitchFamily="34" charset="0"/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154815"/>
              </p:ext>
            </p:extLst>
          </p:nvPr>
        </p:nvGraphicFramePr>
        <p:xfrm>
          <a:off x="332510" y="687658"/>
          <a:ext cx="8395851" cy="3699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6965">
                  <a:extLst>
                    <a:ext uri="{9D8B030D-6E8A-4147-A177-3AD203B41FA5}">
                      <a16:colId xmlns:a16="http://schemas.microsoft.com/office/drawing/2014/main" val="339722598"/>
                    </a:ext>
                  </a:extLst>
                </a:gridCol>
                <a:gridCol w="2082188">
                  <a:extLst>
                    <a:ext uri="{9D8B030D-6E8A-4147-A177-3AD203B41FA5}">
                      <a16:colId xmlns:a16="http://schemas.microsoft.com/office/drawing/2014/main" val="2653892287"/>
                    </a:ext>
                  </a:extLst>
                </a:gridCol>
                <a:gridCol w="2260336">
                  <a:extLst>
                    <a:ext uri="{9D8B030D-6E8A-4147-A177-3AD203B41FA5}">
                      <a16:colId xmlns:a16="http://schemas.microsoft.com/office/drawing/2014/main" val="3045637577"/>
                    </a:ext>
                  </a:extLst>
                </a:gridCol>
                <a:gridCol w="2116362">
                  <a:extLst>
                    <a:ext uri="{9D8B030D-6E8A-4147-A177-3AD203B41FA5}">
                      <a16:colId xmlns:a16="http://schemas.microsoft.com/office/drawing/2014/main" val="476737342"/>
                    </a:ext>
                  </a:extLst>
                </a:gridCol>
              </a:tblGrid>
              <a:tr h="36257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Team </a:t>
                      </a:r>
                      <a:r>
                        <a:rPr lang="hu-HU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Seoul</a:t>
                      </a:r>
                      <a:r>
                        <a:rPr lang="hu-H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1988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Dylan </a:t>
                      </a:r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Mccullough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NZL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Jung Won Lee, KOR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Belen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Alcaron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ARG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1702333"/>
                  </a:ext>
                </a:extLst>
              </a:tr>
              <a:tr h="36257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Team Barcelona 1992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Igor </a:t>
                      </a:r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Bellido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Mikhailova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ESP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Niuska Figueredo Bringa, CUB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sv-SE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Sofia Aguilera, ARG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30584889"/>
                  </a:ext>
                </a:extLst>
              </a:tr>
              <a:tr h="36257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Team Atlanta 1996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Alexandre Montez, POR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Giovanna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Lacerda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BRA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Nicolas </a:t>
                      </a:r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Serer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ARG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41604535"/>
                  </a:ext>
                </a:extLst>
              </a:tr>
              <a:tr h="36257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Team Sydney 2000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Joshua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Ferris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Enya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Noël, GRN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Andreina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Confalonieri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ARG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1464792"/>
                  </a:ext>
                </a:extLst>
              </a:tr>
              <a:tr h="36257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Team </a:t>
                      </a:r>
                      <a:r>
                        <a:rPr lang="hu-HU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Athens</a:t>
                      </a:r>
                      <a:r>
                        <a:rPr lang="hu-H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Thanos Nikopoulos, ITU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Miguel Fernandez, ITU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Gergely Markus, ITU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9600883"/>
                  </a:ext>
                </a:extLst>
              </a:tr>
              <a:tr h="36257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Team </a:t>
                      </a:r>
                      <a:r>
                        <a:rPr lang="hu-HU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Beijing</a:t>
                      </a:r>
                      <a:r>
                        <a:rPr lang="hu-H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Daniil </a:t>
                      </a:r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Zubtsov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KAZ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Xinying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Yu, CHN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Estefania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Diaz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ARG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8516674"/>
                  </a:ext>
                </a:extLst>
              </a:tr>
              <a:tr h="36257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Team London 2012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Cristian Andres Triana Peña, COL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Libby Coleman, GBR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Rocio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Dry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ARG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2827783"/>
                  </a:ext>
                </a:extLst>
              </a:tr>
              <a:tr h="36257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Team Rio de Janeiro 2016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Marisol Casado, ITU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Barbara Riveros, ITU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Ron Darmon, ITU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56044692"/>
                  </a:ext>
                </a:extLst>
              </a:tr>
              <a:tr h="36257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Team Tokyo 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Pedro Henrique Boff, BRA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Hanne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Peeters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BEL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Nazarena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Salinas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ARG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34330527"/>
                  </a:ext>
                </a:extLst>
              </a:tr>
              <a:tr h="36257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Team Paris 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Christiaan Stroebel, RSA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Emilie Noyer, FRA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Cristian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Hidirate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ARG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38654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9434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2509" y="172575"/>
            <a:ext cx="83958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Focus Day – </a:t>
            </a:r>
            <a:r>
              <a:rPr lang="hu-HU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Teams</a:t>
            </a:r>
            <a:r>
              <a:rPr lang="hu-HU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 (</a:t>
            </a:r>
            <a:r>
              <a:rPr lang="hu-HU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find</a:t>
            </a:r>
            <a:r>
              <a:rPr lang="hu-HU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 </a:t>
            </a:r>
            <a:r>
              <a:rPr lang="hu-HU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your</a:t>
            </a:r>
            <a:r>
              <a:rPr lang="hu-HU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 </a:t>
            </a:r>
            <a:r>
              <a:rPr lang="hu-HU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teammate</a:t>
            </a:r>
            <a:r>
              <a:rPr lang="hu-HU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!)</a:t>
            </a:r>
            <a:endParaRPr lang="es-ES" sz="2600" dirty="0">
              <a:solidFill>
                <a:srgbClr val="56AC7F"/>
              </a:solidFill>
              <a:latin typeface="Montserrat SemiBold"/>
              <a:cs typeface="Montserrat SemiBold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290947" y="665018"/>
            <a:ext cx="901930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4388" lvl="1" indent="-271463" eaLnBrk="0" hangingPunct="0">
              <a:spcBef>
                <a:spcPct val="20000"/>
              </a:spcBef>
              <a:buSzPct val="50000"/>
              <a:defRPr/>
            </a:pPr>
            <a:endParaRPr lang="hu-HU" sz="2200" b="1" u="sng" dirty="0">
              <a:latin typeface="Montserrat SemiBold"/>
              <a:cs typeface="Arial" pitchFamily="34" charset="0"/>
            </a:endParaRPr>
          </a:p>
          <a:p>
            <a:pPr marL="814388" lvl="1" indent="-271463" eaLnBrk="0" hangingPunct="0">
              <a:spcBef>
                <a:spcPct val="20000"/>
              </a:spcBef>
              <a:buFontTx/>
              <a:buChar char="•"/>
              <a:defRPr/>
            </a:pPr>
            <a:endParaRPr lang="hu-HU" sz="2000" dirty="0">
              <a:latin typeface="Montserrat SemiBold"/>
              <a:cs typeface="Arial" pitchFamily="34" charset="0"/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887301"/>
              </p:ext>
            </p:extLst>
          </p:nvPr>
        </p:nvGraphicFramePr>
        <p:xfrm>
          <a:off x="332510" y="687658"/>
          <a:ext cx="8395851" cy="3773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6965">
                  <a:extLst>
                    <a:ext uri="{9D8B030D-6E8A-4147-A177-3AD203B41FA5}">
                      <a16:colId xmlns:a16="http://schemas.microsoft.com/office/drawing/2014/main" val="339722598"/>
                    </a:ext>
                  </a:extLst>
                </a:gridCol>
                <a:gridCol w="2170323">
                  <a:extLst>
                    <a:ext uri="{9D8B030D-6E8A-4147-A177-3AD203B41FA5}">
                      <a16:colId xmlns:a16="http://schemas.microsoft.com/office/drawing/2014/main" val="2653892287"/>
                    </a:ext>
                  </a:extLst>
                </a:gridCol>
                <a:gridCol w="2172201">
                  <a:extLst>
                    <a:ext uri="{9D8B030D-6E8A-4147-A177-3AD203B41FA5}">
                      <a16:colId xmlns:a16="http://schemas.microsoft.com/office/drawing/2014/main" val="3045637577"/>
                    </a:ext>
                  </a:extLst>
                </a:gridCol>
                <a:gridCol w="2116362">
                  <a:extLst>
                    <a:ext uri="{9D8B030D-6E8A-4147-A177-3AD203B41FA5}">
                      <a16:colId xmlns:a16="http://schemas.microsoft.com/office/drawing/2014/main" val="476737342"/>
                    </a:ext>
                  </a:extLst>
                </a:gridCol>
              </a:tblGrid>
              <a:tr h="36257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Team Los Angeles 2028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Alejandro Rodriguez </a:t>
                      </a:r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Diez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CUB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Anja Weber, SUI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Rayen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Asselborn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ARG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1702333"/>
                  </a:ext>
                </a:extLst>
              </a:tr>
              <a:tr h="36257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Team Singapore 2010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Gergely Kiss, HUN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Emma Ada Middleditch, SGP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Ambar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Pais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ARG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30584889"/>
                  </a:ext>
                </a:extLst>
              </a:tr>
              <a:tr h="36257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Team Nanjing 2014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Lee Mo, ITU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Natasa </a:t>
                      </a:r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Preis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Bedenik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ITU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Clare Davey, ITU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41604535"/>
                  </a:ext>
                </a:extLst>
              </a:tr>
              <a:tr h="36257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Team Buenos Aires 2018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Tik Long </a:t>
                      </a:r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Hung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HKG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Delfina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Orlandini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ARG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Andres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Sanucci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ARG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1464792"/>
                  </a:ext>
                </a:extLst>
              </a:tr>
              <a:tr h="36257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Team </a:t>
                      </a:r>
                      <a:r>
                        <a:rPr lang="hu-HU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Senegal</a:t>
                      </a:r>
                      <a:r>
                        <a:rPr lang="hu-H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Gabriel </a:t>
                      </a:r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Terán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Carvajal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ECU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Maram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Elshafei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Martina </a:t>
                      </a:r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Juri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ARG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9600883"/>
                  </a:ext>
                </a:extLst>
              </a:tr>
              <a:tr h="36257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Team </a:t>
                      </a:r>
                      <a:r>
                        <a:rPr lang="hu-HU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Yuka</a:t>
                      </a:r>
                      <a:r>
                        <a:rPr lang="hu-H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Sato</a:t>
                      </a:r>
                      <a:endParaRPr lang="hu-HU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Itamar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Shevach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Levanon, ISR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Maki </a:t>
                      </a:r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Uchida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JPN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Aixa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Segovia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ARG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8516674"/>
                  </a:ext>
                </a:extLst>
              </a:tr>
              <a:tr h="36257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Team Daniel </a:t>
                      </a:r>
                      <a:r>
                        <a:rPr lang="hu-HU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Hoy</a:t>
                      </a:r>
                      <a:endParaRPr lang="hu-HU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Loïc </a:t>
                      </a:r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Triponez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SUI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Naomi </a:t>
                      </a:r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Espinoza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Guablocho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 Paula </a:t>
                      </a:r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Cabral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ARG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2827783"/>
                  </a:ext>
                </a:extLst>
              </a:tr>
              <a:tr h="36257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Team </a:t>
                      </a:r>
                      <a:r>
                        <a:rPr lang="hu-HU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Britany</a:t>
                      </a:r>
                      <a:r>
                        <a:rPr lang="hu-H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Dutton</a:t>
                      </a:r>
                      <a:endParaRPr lang="hu-HU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 </a:t>
                      </a:r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Škrjanc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SLO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Charlotte </a:t>
                      </a:r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Derbyshire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Lourdes </a:t>
                      </a:r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Aguirre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ARG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56044692"/>
                  </a:ext>
                </a:extLst>
              </a:tr>
              <a:tr h="36257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Team Ben </a:t>
                      </a:r>
                      <a:r>
                        <a:rPr lang="hu-HU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Dijkstra</a:t>
                      </a:r>
                      <a:endParaRPr lang="hu-HU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Calum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Young, GBR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Amber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Schlebusch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RSA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 </a:t>
                      </a:r>
                      <a:r>
                        <a:rPr lang="hu-H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Asconape</a:t>
                      </a:r>
                      <a:r>
                        <a:rPr lang="hu-H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ARG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34330527"/>
                  </a:ext>
                </a:extLst>
              </a:tr>
              <a:tr h="362570">
                <a:tc>
                  <a:txBody>
                    <a:bodyPr/>
                    <a:lstStyle/>
                    <a:p>
                      <a:pPr algn="l" fontAlgn="b"/>
                      <a:endParaRPr lang="hu-H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38654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0835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2509" y="172575"/>
            <a:ext cx="83958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Focus Day</a:t>
            </a:r>
            <a:endParaRPr lang="es-ES" sz="2600" dirty="0">
              <a:solidFill>
                <a:srgbClr val="56AC7F"/>
              </a:solidFill>
              <a:latin typeface="Montserrat SemiBold"/>
              <a:cs typeface="Montserrat SemiBold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290947" y="665018"/>
            <a:ext cx="901930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4388" lvl="1" indent="-271463" eaLnBrk="0" hangingPunct="0">
              <a:spcBef>
                <a:spcPct val="20000"/>
              </a:spcBef>
              <a:buSzPct val="50000"/>
              <a:defRPr/>
            </a:pPr>
            <a:endParaRPr lang="hu-HU" sz="2200" b="1" u="sng" dirty="0">
              <a:latin typeface="Montserrat SemiBold"/>
              <a:cs typeface="Arial" pitchFamily="34" charset="0"/>
            </a:endParaRPr>
          </a:p>
          <a:p>
            <a:pPr marL="814388" lvl="1" indent="-271463" eaLnBrk="0" hangingPunct="0">
              <a:spcBef>
                <a:spcPct val="20000"/>
              </a:spcBef>
              <a:buFontTx/>
              <a:buChar char="•"/>
              <a:defRPr/>
            </a:pPr>
            <a:endParaRPr lang="hu-HU" sz="2000" dirty="0">
              <a:latin typeface="Montserrat SemiBold"/>
              <a:cs typeface="Arial" pitchFamily="34" charset="0"/>
            </a:endParaRPr>
          </a:p>
        </p:txBody>
      </p:sp>
      <p:sp>
        <p:nvSpPr>
          <p:cNvPr id="5" name="3 Rectángulo">
            <a:extLst>
              <a:ext uri="{FF2B5EF4-FFF2-40B4-BE49-F238E27FC236}">
                <a16:creationId xmlns:a16="http://schemas.microsoft.com/office/drawing/2014/main" id="{A3229408-FA65-1945-8012-28C495B860FC}"/>
              </a:ext>
            </a:extLst>
          </p:cNvPr>
          <p:cNvSpPr/>
          <p:nvPr/>
        </p:nvSpPr>
        <p:spPr>
          <a:xfrm>
            <a:off x="176645" y="665018"/>
            <a:ext cx="8239989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9175" indent="-61753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2200" dirty="0" err="1">
                <a:latin typeface="Montserrat SemiBold"/>
                <a:cs typeface="Arial" pitchFamily="34" charset="0"/>
              </a:rPr>
              <a:t>Course</a:t>
            </a:r>
            <a:r>
              <a:rPr lang="hu-HU" sz="2200" dirty="0">
                <a:latin typeface="Montserrat SemiBold"/>
                <a:cs typeface="Arial" pitchFamily="34" charset="0"/>
              </a:rPr>
              <a:t>: 300m </a:t>
            </a:r>
            <a:r>
              <a:rPr lang="hu-HU" sz="2200" dirty="0" err="1">
                <a:latin typeface="Montserrat SemiBold"/>
                <a:cs typeface="Arial" pitchFamily="34" charset="0"/>
              </a:rPr>
              <a:t>swim</a:t>
            </a:r>
            <a:r>
              <a:rPr lang="hu-HU" sz="2200" dirty="0">
                <a:latin typeface="Montserrat SemiBold"/>
                <a:cs typeface="Arial" pitchFamily="34" charset="0"/>
              </a:rPr>
              <a:t> (1 lap) – 3.2km bike (1 lap) – 2km </a:t>
            </a:r>
            <a:r>
              <a:rPr lang="hu-HU" sz="2200" dirty="0" err="1">
                <a:latin typeface="Montserrat SemiBold"/>
                <a:cs typeface="Arial" pitchFamily="34" charset="0"/>
              </a:rPr>
              <a:t>run</a:t>
            </a:r>
            <a:r>
              <a:rPr lang="hu-HU" sz="2200" dirty="0">
                <a:latin typeface="Montserrat SemiBold"/>
                <a:cs typeface="Arial" pitchFamily="34" charset="0"/>
              </a:rPr>
              <a:t> (1 lap) </a:t>
            </a:r>
          </a:p>
          <a:p>
            <a:pPr marL="1019175" indent="-61753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>
                <a:latin typeface="Montserrat SemiBold"/>
                <a:cs typeface="Arial" pitchFamily="34" charset="0"/>
              </a:rPr>
              <a:t>Relay change at the transition zone next to each teams bike rack</a:t>
            </a:r>
          </a:p>
          <a:p>
            <a:pPr marL="1019175" indent="-61753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>
                <a:latin typeface="Montserrat SemiBold"/>
                <a:cs typeface="Arial" pitchFamily="34" charset="0"/>
              </a:rPr>
              <a:t>All athletes should be waiting at the transition waiting area</a:t>
            </a:r>
            <a:endParaRPr lang="hu-HU" sz="2200" dirty="0">
              <a:latin typeface="Montserrat SemiBold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1763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2509" y="172575"/>
            <a:ext cx="83958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Relay</a:t>
            </a:r>
            <a:r>
              <a:rPr lang="es-ES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 </a:t>
            </a:r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zone</a:t>
            </a:r>
            <a:endParaRPr lang="es-ES" sz="2600" dirty="0">
              <a:solidFill>
                <a:srgbClr val="56AC7F"/>
              </a:solidFill>
              <a:latin typeface="Montserrat SemiBold"/>
              <a:cs typeface="Montserrat SemiBold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290947" y="665018"/>
            <a:ext cx="901930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4388" lvl="1" indent="-271463" eaLnBrk="0" hangingPunct="0">
              <a:spcBef>
                <a:spcPct val="20000"/>
              </a:spcBef>
              <a:buSzPct val="50000"/>
              <a:defRPr/>
            </a:pPr>
            <a:endParaRPr lang="hu-HU" sz="2200" b="1" u="sng" dirty="0">
              <a:latin typeface="Montserrat SemiBold"/>
              <a:cs typeface="Arial" pitchFamily="34" charset="0"/>
            </a:endParaRPr>
          </a:p>
          <a:p>
            <a:pPr marL="814388" lvl="1" indent="-271463" eaLnBrk="0" hangingPunct="0">
              <a:spcBef>
                <a:spcPct val="20000"/>
              </a:spcBef>
              <a:buFontTx/>
              <a:buChar char="•"/>
              <a:defRPr/>
            </a:pPr>
            <a:endParaRPr lang="hu-HU" sz="2000" dirty="0">
              <a:latin typeface="Montserrat SemiBold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BFED54-3F60-5C43-9F66-C1F12B39E342}"/>
              </a:ext>
            </a:extLst>
          </p:cNvPr>
          <p:cNvSpPr/>
          <p:nvPr/>
        </p:nvSpPr>
        <p:spPr>
          <a:xfrm>
            <a:off x="946298" y="776177"/>
            <a:ext cx="6400800" cy="68906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FINISH CHUTE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C98360-6497-D042-9DEC-7756173073C7}"/>
              </a:ext>
            </a:extLst>
          </p:cNvPr>
          <p:cNvSpPr/>
          <p:nvPr/>
        </p:nvSpPr>
        <p:spPr>
          <a:xfrm>
            <a:off x="946298" y="1465237"/>
            <a:ext cx="6400800" cy="3316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TZ WAITING AREA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067DB4-60EC-914B-BB20-4B3AA26F3030}"/>
              </a:ext>
            </a:extLst>
          </p:cNvPr>
          <p:cNvSpPr/>
          <p:nvPr/>
        </p:nvSpPr>
        <p:spPr>
          <a:xfrm>
            <a:off x="946298" y="1822632"/>
            <a:ext cx="7402674" cy="6633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TRANSITION ZONE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BE10AE-2D58-9C42-97DF-DF6389868CDD}"/>
              </a:ext>
            </a:extLst>
          </p:cNvPr>
          <p:cNvSpPr/>
          <p:nvPr/>
        </p:nvSpPr>
        <p:spPr>
          <a:xfrm>
            <a:off x="7347097" y="2511692"/>
            <a:ext cx="715925" cy="68906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2A90D4-238E-C544-AAC3-56CC4511F861}"/>
              </a:ext>
            </a:extLst>
          </p:cNvPr>
          <p:cNvSpPr/>
          <p:nvPr/>
        </p:nvSpPr>
        <p:spPr>
          <a:xfrm>
            <a:off x="8634926" y="2145229"/>
            <a:ext cx="509074" cy="5516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5F93E8-6693-BD4A-AB18-BAD5FA79E7E4}"/>
              </a:ext>
            </a:extLst>
          </p:cNvPr>
          <p:cNvSpPr/>
          <p:nvPr/>
        </p:nvSpPr>
        <p:spPr>
          <a:xfrm>
            <a:off x="8063022" y="2485962"/>
            <a:ext cx="285953" cy="71479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069DF1-3832-A540-9BC7-FE60DE4E8389}"/>
              </a:ext>
            </a:extLst>
          </p:cNvPr>
          <p:cNvSpPr/>
          <p:nvPr/>
        </p:nvSpPr>
        <p:spPr>
          <a:xfrm rot="19203432">
            <a:off x="8243975" y="3009566"/>
            <a:ext cx="285953" cy="71479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FAEC46-F3C0-4A49-A7C4-C547DA37EFBF}"/>
              </a:ext>
            </a:extLst>
          </p:cNvPr>
          <p:cNvSpPr/>
          <p:nvPr/>
        </p:nvSpPr>
        <p:spPr>
          <a:xfrm rot="19203432">
            <a:off x="8545072" y="2743560"/>
            <a:ext cx="285953" cy="71479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7D3BFE-AD1B-1447-B7A2-976FCE9DCDE8}"/>
              </a:ext>
            </a:extLst>
          </p:cNvPr>
          <p:cNvSpPr/>
          <p:nvPr/>
        </p:nvSpPr>
        <p:spPr>
          <a:xfrm>
            <a:off x="8348973" y="1822632"/>
            <a:ext cx="285953" cy="10539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775A70-57C7-BD45-9959-B12985496892}"/>
              </a:ext>
            </a:extLst>
          </p:cNvPr>
          <p:cNvSpPr/>
          <p:nvPr/>
        </p:nvSpPr>
        <p:spPr>
          <a:xfrm>
            <a:off x="7347097" y="789042"/>
            <a:ext cx="1796903" cy="100786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5903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2509" y="172575"/>
            <a:ext cx="83958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Focus Day</a:t>
            </a:r>
            <a:endParaRPr lang="es-ES" sz="2600" dirty="0">
              <a:solidFill>
                <a:srgbClr val="56AC7F"/>
              </a:solidFill>
              <a:latin typeface="Montserrat SemiBold"/>
              <a:cs typeface="Montserrat SemiBold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290947" y="665018"/>
            <a:ext cx="901930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4388" lvl="1" indent="-271463" eaLnBrk="0" hangingPunct="0">
              <a:spcBef>
                <a:spcPct val="20000"/>
              </a:spcBef>
              <a:buSzPct val="50000"/>
              <a:defRPr/>
            </a:pPr>
            <a:endParaRPr lang="hu-HU" sz="2200" b="1" u="sng" dirty="0">
              <a:latin typeface="Montserrat SemiBold"/>
              <a:cs typeface="Arial" pitchFamily="34" charset="0"/>
            </a:endParaRPr>
          </a:p>
          <a:p>
            <a:pPr marL="814388" lvl="1" indent="-271463" eaLnBrk="0" hangingPunct="0">
              <a:spcBef>
                <a:spcPct val="20000"/>
              </a:spcBef>
              <a:buFontTx/>
              <a:buChar char="•"/>
              <a:defRPr/>
            </a:pPr>
            <a:endParaRPr lang="hu-HU" sz="2000" dirty="0">
              <a:latin typeface="Montserrat SemiBold"/>
              <a:cs typeface="Arial" pitchFamily="34" charset="0"/>
            </a:endParaRPr>
          </a:p>
        </p:txBody>
      </p:sp>
      <p:sp>
        <p:nvSpPr>
          <p:cNvPr id="5" name="3 Rectángulo">
            <a:extLst>
              <a:ext uri="{FF2B5EF4-FFF2-40B4-BE49-F238E27FC236}">
                <a16:creationId xmlns:a16="http://schemas.microsoft.com/office/drawing/2014/main" id="{A3229408-FA65-1945-8012-28C495B860FC}"/>
              </a:ext>
            </a:extLst>
          </p:cNvPr>
          <p:cNvSpPr/>
          <p:nvPr/>
        </p:nvSpPr>
        <p:spPr>
          <a:xfrm>
            <a:off x="176645" y="665018"/>
            <a:ext cx="8239989" cy="307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9175" indent="-61753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2200" dirty="0" err="1">
                <a:latin typeface="Montserrat SemiBold"/>
                <a:cs typeface="Arial" pitchFamily="34" charset="0"/>
              </a:rPr>
              <a:t>Not</a:t>
            </a:r>
            <a:r>
              <a:rPr lang="hu-HU" sz="2200" dirty="0">
                <a:latin typeface="Montserrat SemiBold"/>
                <a:cs typeface="Arial" pitchFamily="34" charset="0"/>
              </a:rPr>
              <a:t> </a:t>
            </a:r>
            <a:r>
              <a:rPr lang="hu-HU" sz="2200" dirty="0" err="1">
                <a:latin typeface="Montserrat SemiBold"/>
                <a:cs typeface="Arial" pitchFamily="34" charset="0"/>
              </a:rPr>
              <a:t>competition</a:t>
            </a:r>
            <a:r>
              <a:rPr lang="hu-HU" sz="2200" dirty="0">
                <a:latin typeface="Montserrat SemiBold"/>
                <a:cs typeface="Arial" pitchFamily="34" charset="0"/>
              </a:rPr>
              <a:t>, </a:t>
            </a:r>
            <a:r>
              <a:rPr lang="hu-HU" sz="2200" dirty="0" err="1">
                <a:latin typeface="Montserrat SemiBold"/>
                <a:cs typeface="Arial" pitchFamily="34" charset="0"/>
              </a:rPr>
              <a:t>but</a:t>
            </a:r>
            <a:r>
              <a:rPr lang="hu-HU" sz="2200" dirty="0">
                <a:latin typeface="Montserrat SemiBold"/>
                <a:cs typeface="Arial" pitchFamily="34" charset="0"/>
              </a:rPr>
              <a:t> FUN!</a:t>
            </a:r>
          </a:p>
          <a:p>
            <a:pPr marL="1019175" indent="-61753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2200" dirty="0" err="1">
                <a:latin typeface="Montserrat SemiBold"/>
                <a:cs typeface="Arial" pitchFamily="34" charset="0"/>
              </a:rPr>
              <a:t>After</a:t>
            </a:r>
            <a:r>
              <a:rPr lang="hu-HU" sz="2200" dirty="0">
                <a:latin typeface="Montserrat SemiBold"/>
                <a:cs typeface="Arial" pitchFamily="34" charset="0"/>
              </a:rPr>
              <a:t> </a:t>
            </a:r>
            <a:r>
              <a:rPr lang="hu-HU" sz="2200" dirty="0" err="1">
                <a:latin typeface="Montserrat SemiBold"/>
                <a:cs typeface="Arial" pitchFamily="34" charset="0"/>
              </a:rPr>
              <a:t>the</a:t>
            </a:r>
            <a:r>
              <a:rPr lang="hu-HU" sz="2200" dirty="0">
                <a:latin typeface="Montserrat SemiBold"/>
                <a:cs typeface="Arial" pitchFamily="34" charset="0"/>
              </a:rPr>
              <a:t> </a:t>
            </a:r>
            <a:r>
              <a:rPr lang="hu-HU" sz="2200" dirty="0" err="1">
                <a:latin typeface="Montserrat SemiBold"/>
                <a:cs typeface="Arial" pitchFamily="34" charset="0"/>
              </a:rPr>
              <a:t>finish</a:t>
            </a:r>
            <a:r>
              <a:rPr lang="hu-HU" sz="2200" dirty="0">
                <a:latin typeface="Montserrat SemiBold"/>
                <a:cs typeface="Arial" pitchFamily="34" charset="0"/>
              </a:rPr>
              <a:t>, </a:t>
            </a:r>
          </a:p>
          <a:p>
            <a:pPr marL="1476375" lvl="1" indent="-617538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u-HU" sz="2200" dirty="0" err="1">
                <a:latin typeface="Montserrat SemiBold"/>
                <a:cs typeface="Arial" pitchFamily="34" charset="0"/>
              </a:rPr>
              <a:t>all</a:t>
            </a:r>
            <a:r>
              <a:rPr lang="hu-HU" sz="2200" dirty="0">
                <a:latin typeface="Montserrat SemiBold"/>
                <a:cs typeface="Arial" pitchFamily="34" charset="0"/>
              </a:rPr>
              <a:t> </a:t>
            </a:r>
            <a:r>
              <a:rPr lang="hu-HU" sz="2200" dirty="0" err="1">
                <a:latin typeface="Montserrat SemiBold"/>
                <a:cs typeface="Arial" pitchFamily="34" charset="0"/>
              </a:rPr>
              <a:t>teams</a:t>
            </a:r>
            <a:r>
              <a:rPr lang="hu-HU" sz="2200" dirty="0">
                <a:latin typeface="Montserrat SemiBold"/>
                <a:cs typeface="Arial" pitchFamily="34" charset="0"/>
              </a:rPr>
              <a:t> must go </a:t>
            </a:r>
            <a:r>
              <a:rPr lang="hu-HU" sz="2200" dirty="0" err="1">
                <a:latin typeface="Montserrat SemiBold"/>
                <a:cs typeface="Arial" pitchFamily="34" charset="0"/>
              </a:rPr>
              <a:t>to</a:t>
            </a:r>
            <a:r>
              <a:rPr lang="hu-HU" sz="2200" dirty="0">
                <a:latin typeface="Montserrat SemiBold"/>
                <a:cs typeface="Arial" pitchFamily="34" charset="0"/>
              </a:rPr>
              <a:t> </a:t>
            </a:r>
            <a:r>
              <a:rPr lang="hu-HU" sz="2200" dirty="0" err="1">
                <a:latin typeface="Montserrat SemiBold"/>
                <a:cs typeface="Arial" pitchFamily="34" charset="0"/>
              </a:rPr>
              <a:t>the</a:t>
            </a:r>
            <a:r>
              <a:rPr lang="hu-HU" sz="2200" dirty="0">
                <a:latin typeface="Montserrat SemiBold"/>
                <a:cs typeface="Arial" pitchFamily="34" charset="0"/>
              </a:rPr>
              <a:t> </a:t>
            </a:r>
            <a:r>
              <a:rPr lang="hu-HU" sz="2200" dirty="0" err="1">
                <a:latin typeface="Montserrat SemiBold"/>
                <a:cs typeface="Arial" pitchFamily="34" charset="0"/>
              </a:rPr>
              <a:t>finish</a:t>
            </a:r>
            <a:r>
              <a:rPr lang="hu-HU" sz="2200" dirty="0">
                <a:latin typeface="Montserrat SemiBold"/>
                <a:cs typeface="Arial" pitchFamily="34" charset="0"/>
              </a:rPr>
              <a:t> </a:t>
            </a:r>
            <a:r>
              <a:rPr lang="hu-HU" sz="2200" dirty="0" err="1">
                <a:latin typeface="Montserrat SemiBold"/>
                <a:cs typeface="Arial" pitchFamily="34" charset="0"/>
              </a:rPr>
              <a:t>board</a:t>
            </a:r>
            <a:r>
              <a:rPr lang="hu-HU" sz="2200" dirty="0">
                <a:latin typeface="Montserrat SemiBold"/>
                <a:cs typeface="Arial" pitchFamily="34" charset="0"/>
              </a:rPr>
              <a:t> </a:t>
            </a:r>
            <a:r>
              <a:rPr lang="hu-HU" sz="2200" dirty="0" err="1">
                <a:latin typeface="Montserrat SemiBold"/>
                <a:cs typeface="Arial" pitchFamily="34" charset="0"/>
              </a:rPr>
              <a:t>with</a:t>
            </a:r>
            <a:r>
              <a:rPr lang="hu-HU" sz="2200" dirty="0">
                <a:latin typeface="Montserrat SemiBold"/>
                <a:cs typeface="Arial" pitchFamily="34" charset="0"/>
              </a:rPr>
              <a:t>  </a:t>
            </a:r>
            <a:r>
              <a:rPr lang="hu-HU" sz="2200" dirty="0" err="1">
                <a:latin typeface="Montserrat SemiBold"/>
                <a:cs typeface="Arial" pitchFamily="34" charset="0"/>
              </a:rPr>
              <a:t>the</a:t>
            </a:r>
            <a:r>
              <a:rPr lang="hu-HU" sz="2200" dirty="0">
                <a:latin typeface="Montserrat SemiBold"/>
                <a:cs typeface="Arial" pitchFamily="34" charset="0"/>
              </a:rPr>
              <a:t> </a:t>
            </a:r>
            <a:r>
              <a:rPr lang="hu-HU" sz="2200" dirty="0" err="1">
                <a:latin typeface="Montserrat SemiBold"/>
                <a:cs typeface="Arial" pitchFamily="34" charset="0"/>
              </a:rPr>
              <a:t>Olympic</a:t>
            </a:r>
            <a:r>
              <a:rPr lang="hu-HU" sz="2200" dirty="0">
                <a:latin typeface="Montserrat SemiBold"/>
                <a:cs typeface="Arial" pitchFamily="34" charset="0"/>
              </a:rPr>
              <a:t> </a:t>
            </a:r>
            <a:r>
              <a:rPr lang="hu-HU" sz="2200" dirty="0" err="1">
                <a:latin typeface="Montserrat SemiBold"/>
                <a:cs typeface="Arial" pitchFamily="34" charset="0"/>
              </a:rPr>
              <a:t>Motto</a:t>
            </a:r>
            <a:r>
              <a:rPr lang="hu-HU" sz="2200" dirty="0">
                <a:latin typeface="Montserrat SemiBold"/>
                <a:cs typeface="Arial" pitchFamily="34" charset="0"/>
              </a:rPr>
              <a:t> ”</a:t>
            </a:r>
            <a:r>
              <a:rPr lang="en-US" sz="2200" dirty="0">
                <a:latin typeface="Montserrat SemiBold"/>
                <a:cs typeface="Arial" pitchFamily="34" charset="0"/>
              </a:rPr>
              <a:t> </a:t>
            </a:r>
            <a:r>
              <a:rPr lang="en-US" sz="2200" dirty="0" err="1">
                <a:latin typeface="Montserrat SemiBold"/>
                <a:cs typeface="Arial" pitchFamily="34" charset="0"/>
              </a:rPr>
              <a:t>Citius</a:t>
            </a:r>
            <a:r>
              <a:rPr lang="en-US" sz="2200" dirty="0">
                <a:latin typeface="Montserrat SemiBold"/>
                <a:cs typeface="Arial" pitchFamily="34" charset="0"/>
              </a:rPr>
              <a:t>, Altius, </a:t>
            </a:r>
            <a:r>
              <a:rPr lang="en-US" sz="2200" dirty="0" err="1">
                <a:latin typeface="Montserrat SemiBold"/>
                <a:cs typeface="Arial" pitchFamily="34" charset="0"/>
              </a:rPr>
              <a:t>Fortius</a:t>
            </a:r>
            <a:r>
              <a:rPr lang="en-US" sz="2200" dirty="0">
                <a:latin typeface="Montserrat SemiBold"/>
                <a:cs typeface="Arial" pitchFamily="34" charset="0"/>
              </a:rPr>
              <a:t>”,</a:t>
            </a:r>
          </a:p>
          <a:p>
            <a:pPr marL="1476375" lvl="1" indent="-617538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200" dirty="0">
                <a:latin typeface="Montserrat SemiBold"/>
                <a:cs typeface="Arial" pitchFamily="34" charset="0"/>
              </a:rPr>
              <a:t>They will be asked to write a word representing the Games atmosphere starting from one letter of the Olympic Motto and sign. </a:t>
            </a:r>
            <a:r>
              <a:rPr lang="en-US" sz="2200" dirty="0" err="1">
                <a:latin typeface="Montserrat SemiBold"/>
                <a:cs typeface="Arial" pitchFamily="34" charset="0"/>
              </a:rPr>
              <a:t>E.x</a:t>
            </a:r>
            <a:r>
              <a:rPr lang="en-US" sz="2200" dirty="0">
                <a:latin typeface="Montserrat SemiBold"/>
                <a:cs typeface="Arial" pitchFamily="34" charset="0"/>
              </a:rPr>
              <a:t>. “F”: Fun</a:t>
            </a:r>
          </a:p>
          <a:p>
            <a:pPr marL="1019175" indent="-61753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200" dirty="0">
              <a:latin typeface="Montserrat SemiBold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7663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2509" y="172575"/>
            <a:ext cx="83958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Weather</a:t>
            </a:r>
            <a:r>
              <a:rPr lang="es-ES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 </a:t>
            </a:r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Forecast</a:t>
            </a:r>
            <a:endParaRPr lang="es-ES" sz="2600" dirty="0">
              <a:solidFill>
                <a:srgbClr val="56AC7F"/>
              </a:solidFill>
              <a:latin typeface="Montserrat SemiBold"/>
              <a:cs typeface="Montserrat SemiBold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290947" y="665018"/>
            <a:ext cx="901930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4388" lvl="1" indent="-271463" eaLnBrk="0" hangingPunct="0">
              <a:spcBef>
                <a:spcPct val="20000"/>
              </a:spcBef>
              <a:buSzPct val="50000"/>
              <a:defRPr/>
            </a:pPr>
            <a:endParaRPr lang="hu-HU" sz="2200" b="1" u="sng" dirty="0">
              <a:latin typeface="Montserrat SemiBold"/>
              <a:cs typeface="Arial" pitchFamily="34" charset="0"/>
            </a:endParaRPr>
          </a:p>
          <a:p>
            <a:pPr marL="814388" lvl="1" indent="-271463" eaLnBrk="0" hangingPunct="0">
              <a:spcBef>
                <a:spcPct val="20000"/>
              </a:spcBef>
              <a:buFontTx/>
              <a:buChar char="•"/>
              <a:defRPr/>
            </a:pPr>
            <a:endParaRPr lang="hu-HU" sz="2000" dirty="0">
              <a:latin typeface="Montserrat SemiBold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76645" y="665018"/>
            <a:ext cx="82399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kern="0" dirty="0"/>
              <a:t>                           </a:t>
            </a:r>
            <a:r>
              <a:rPr lang="es-ES" sz="2400" b="1" kern="0" dirty="0" err="1"/>
              <a:t>Temp</a:t>
            </a:r>
            <a:r>
              <a:rPr lang="hu-HU" sz="2400" b="1" kern="0" dirty="0"/>
              <a:t>		</a:t>
            </a:r>
            <a:r>
              <a:rPr lang="es-ES" sz="2400" b="1" kern="0" dirty="0"/>
              <a:t>       </a:t>
            </a:r>
            <a:r>
              <a:rPr lang="es-ES" sz="2400" b="1" kern="0" dirty="0" err="1"/>
              <a:t>Weather</a:t>
            </a:r>
            <a:r>
              <a:rPr lang="hu-HU" sz="2400" kern="0" dirty="0"/>
              <a:t>	</a:t>
            </a:r>
            <a:endParaRPr lang="en-NZ" sz="2400" kern="0" dirty="0"/>
          </a:p>
          <a:p>
            <a:endParaRPr lang="en-NZ" sz="2400" kern="0" dirty="0"/>
          </a:p>
          <a:p>
            <a:r>
              <a:rPr lang="en-NZ" sz="2400" b="1" kern="0" dirty="0"/>
              <a:t>Thursday</a:t>
            </a:r>
            <a:r>
              <a:rPr lang="en-NZ" sz="2400" kern="0" dirty="0"/>
              <a:t>		</a:t>
            </a:r>
            <a:r>
              <a:rPr lang="en-US" sz="2400" kern="0" dirty="0"/>
              <a:t> 16</a:t>
            </a:r>
            <a:r>
              <a:rPr lang="es-ES" sz="2400" kern="0" dirty="0"/>
              <a:t>º</a:t>
            </a:r>
            <a:r>
              <a:rPr lang="hu-HU" sz="2400" kern="0" dirty="0"/>
              <a:t>C 	</a:t>
            </a:r>
            <a:r>
              <a:rPr lang="es-ES" sz="2400" kern="0" dirty="0"/>
              <a:t>		</a:t>
            </a:r>
            <a:endParaRPr lang="en-GB" sz="2400" kern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1460" y="1202276"/>
            <a:ext cx="834342" cy="834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610354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2509" y="172575"/>
            <a:ext cx="83958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56AC7F"/>
                </a:solidFill>
                <a:latin typeface="Montserrat SemiBold"/>
                <a:sym typeface="Arial Narrow Bold" charset="0"/>
              </a:rPr>
              <a:t>Access to Briefing Information</a:t>
            </a:r>
            <a:endParaRPr lang="es-ES" sz="2600" dirty="0">
              <a:solidFill>
                <a:srgbClr val="56AC7F"/>
              </a:solidFill>
              <a:latin typeface="Montserrat SemiBold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290947" y="665018"/>
            <a:ext cx="901930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4388" lvl="1" indent="-271463" eaLnBrk="0" hangingPunct="0">
              <a:spcBef>
                <a:spcPct val="20000"/>
              </a:spcBef>
              <a:buSzPct val="50000"/>
              <a:defRPr/>
            </a:pPr>
            <a:endParaRPr lang="hu-HU" sz="2200" b="1" u="sng" dirty="0">
              <a:latin typeface="Montserrat SemiBold"/>
              <a:cs typeface="Arial" pitchFamily="34" charset="0"/>
            </a:endParaRPr>
          </a:p>
          <a:p>
            <a:pPr marL="814388" lvl="1" indent="-271463" eaLnBrk="0" hangingPunct="0">
              <a:spcBef>
                <a:spcPct val="20000"/>
              </a:spcBef>
              <a:buFontTx/>
              <a:buChar char="•"/>
              <a:defRPr/>
            </a:pPr>
            <a:endParaRPr lang="hu-HU" sz="2000" dirty="0">
              <a:latin typeface="Montserrat SemiBold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88373" y="2342743"/>
            <a:ext cx="8239989" cy="460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30000"/>
              </a:lnSpc>
              <a:spcBef>
                <a:spcPts val="183"/>
              </a:spcBef>
              <a:spcAft>
                <a:spcPct val="0"/>
              </a:spcAft>
              <a:buClr>
                <a:srgbClr val="C00000"/>
              </a:buClr>
              <a:buSzPct val="100000"/>
              <a:defRPr/>
            </a:pPr>
            <a:r>
              <a:rPr lang="en-US" altLang="zh-HK" sz="2000" dirty="0">
                <a:solidFill>
                  <a:schemeClr val="bg1"/>
                </a:solidFill>
                <a:latin typeface="Myriad Pro"/>
                <a:ea typeface="MS PGothic"/>
                <a:sym typeface="Arial" charset="0"/>
                <a:hlinkClick r:id="rId3"/>
              </a:rPr>
              <a:t>http://www.triathlon.org/about/downloads/category/race_briefings</a:t>
            </a:r>
            <a:r>
              <a:rPr lang="en-US" altLang="zh-HK" sz="2000" dirty="0">
                <a:solidFill>
                  <a:srgbClr val="112E68"/>
                </a:solidFill>
                <a:latin typeface="Myriad Pro"/>
                <a:ea typeface="MS PGothic"/>
                <a:sym typeface="Arial" charset="0"/>
                <a:hlinkClick r:id="rId3"/>
              </a:rPr>
              <a:t>/</a:t>
            </a:r>
            <a:endParaRPr lang="en-US" altLang="zh-HK" sz="2000" dirty="0">
              <a:solidFill>
                <a:srgbClr val="112E68"/>
              </a:solidFill>
              <a:latin typeface="Myriad Pro"/>
              <a:ea typeface="MS PGothic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1966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444138" y="2202695"/>
            <a:ext cx="227456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700" dirty="0">
                <a:solidFill>
                  <a:schemeClr val="bg1"/>
                </a:solidFill>
                <a:latin typeface="Montserrat ExtraBold"/>
                <a:cs typeface="Montserrat ExtraBold"/>
              </a:rPr>
              <a:t>GOOD LUCK!</a:t>
            </a:r>
          </a:p>
        </p:txBody>
      </p:sp>
    </p:spTree>
    <p:extLst>
      <p:ext uri="{BB962C8B-B14F-4D97-AF65-F5344CB8AC3E}">
        <p14:creationId xmlns:p14="http://schemas.microsoft.com/office/powerpoint/2010/main" val="3193723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2509" y="172575"/>
            <a:ext cx="83958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Schedule and </a:t>
            </a:r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Timetables</a:t>
            </a:r>
            <a:endParaRPr lang="es-ES" sz="2600" dirty="0">
              <a:solidFill>
                <a:srgbClr val="56AC7F"/>
              </a:solidFill>
              <a:latin typeface="Montserrat SemiBold"/>
              <a:cs typeface="Montserrat SemiBold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540327"/>
            <a:ext cx="9019309" cy="433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4388" lvl="1" indent="-271463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s-ES" sz="2000" b="1" u="sng" dirty="0" err="1">
                <a:latin typeface="Montserrat SemiBold"/>
                <a:cs typeface="Arial" pitchFamily="34" charset="0"/>
              </a:rPr>
              <a:t>Tuesday</a:t>
            </a:r>
            <a:r>
              <a:rPr lang="es-ES" sz="2000" b="1" u="sng" dirty="0">
                <a:latin typeface="Montserrat SemiBold"/>
                <a:cs typeface="Arial" pitchFamily="34" charset="0"/>
              </a:rPr>
              <a:t>,</a:t>
            </a:r>
            <a:r>
              <a:rPr lang="en-US" sz="2000" b="1" u="sng" dirty="0">
                <a:latin typeface="Montserrat SemiBold"/>
                <a:cs typeface="Arial" pitchFamily="34" charset="0"/>
              </a:rPr>
              <a:t> October 9</a:t>
            </a:r>
            <a:r>
              <a:rPr lang="en-US" sz="2000" b="1" u="sng" baseline="30000" dirty="0">
                <a:latin typeface="Montserrat SemiBold"/>
                <a:cs typeface="Arial" pitchFamily="34" charset="0"/>
              </a:rPr>
              <a:t>th</a:t>
            </a:r>
            <a:endParaRPr lang="hu-HU" sz="2000" b="1" u="sng" dirty="0">
              <a:latin typeface="Montserrat SemiBold"/>
              <a:cs typeface="Arial" pitchFamily="34" charset="0"/>
            </a:endParaRPr>
          </a:p>
          <a:p>
            <a:pPr marL="814388" lvl="1" indent="-271463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hu-HU" sz="2000" b="1" i="1" dirty="0">
                <a:latin typeface="Montserrat SemiBold"/>
                <a:cs typeface="Arial" pitchFamily="34" charset="0"/>
              </a:rPr>
              <a:t>Race package distribution</a:t>
            </a:r>
          </a:p>
          <a:p>
            <a:pPr marL="1265238" lvl="2" indent="-271463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s-ES" sz="2000" dirty="0" err="1">
                <a:latin typeface="Montserrat SemiBold"/>
                <a:cs typeface="Arial" pitchFamily="34" charset="0"/>
              </a:rPr>
              <a:t>Immediately</a:t>
            </a:r>
            <a:r>
              <a:rPr lang="es-ES" sz="2000" dirty="0">
                <a:latin typeface="Montserrat SemiBold"/>
                <a:cs typeface="Arial" pitchFamily="34" charset="0"/>
              </a:rPr>
              <a:t> </a:t>
            </a:r>
            <a:r>
              <a:rPr lang="es-ES" sz="2000" dirty="0" err="1">
                <a:latin typeface="Montserrat SemiBold"/>
                <a:cs typeface="Arial" pitchFamily="34" charset="0"/>
              </a:rPr>
              <a:t>after</a:t>
            </a:r>
            <a:r>
              <a:rPr lang="es-ES" sz="2000" dirty="0">
                <a:latin typeface="Montserrat SemiBold"/>
                <a:cs typeface="Arial" pitchFamily="34" charset="0"/>
              </a:rPr>
              <a:t> </a:t>
            </a:r>
            <a:r>
              <a:rPr lang="es-ES" sz="2000" dirty="0" err="1">
                <a:latin typeface="Montserrat SemiBold"/>
                <a:cs typeface="Arial" pitchFamily="34" charset="0"/>
              </a:rPr>
              <a:t>the</a:t>
            </a:r>
            <a:r>
              <a:rPr lang="es-ES" sz="2000" dirty="0">
                <a:latin typeface="Montserrat SemiBold"/>
                <a:cs typeface="Arial" pitchFamily="34" charset="0"/>
              </a:rPr>
              <a:t> </a:t>
            </a:r>
            <a:r>
              <a:rPr lang="es-ES" sz="2000" dirty="0" err="1">
                <a:latin typeface="Montserrat SemiBold"/>
                <a:cs typeface="Arial" pitchFamily="34" charset="0"/>
              </a:rPr>
              <a:t>briefing</a:t>
            </a:r>
            <a:endParaRPr lang="hu-HU" sz="2000" dirty="0">
              <a:latin typeface="Montserrat SemiBold"/>
              <a:cs typeface="Arial" pitchFamily="34" charset="0"/>
            </a:endParaRPr>
          </a:p>
          <a:p>
            <a:pPr marL="1265238" lvl="2" indent="-271463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es-ES" sz="2000" b="1" i="1" dirty="0">
              <a:latin typeface="Montserrat SemiBold"/>
              <a:cs typeface="Arial" pitchFamily="34" charset="0"/>
            </a:endParaRPr>
          </a:p>
          <a:p>
            <a:pPr marL="1265238" lvl="2" indent="-271463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s-ES" sz="2000" b="1" i="1" dirty="0" err="1">
                <a:latin typeface="Montserrat SemiBold"/>
                <a:cs typeface="Arial" pitchFamily="34" charset="0"/>
              </a:rPr>
              <a:t>Race</a:t>
            </a:r>
            <a:r>
              <a:rPr lang="es-ES" sz="2000" b="1" i="1" dirty="0">
                <a:latin typeface="Montserrat SemiBold"/>
                <a:cs typeface="Arial" pitchFamily="34" charset="0"/>
              </a:rPr>
              <a:t> </a:t>
            </a:r>
            <a:r>
              <a:rPr lang="es-ES" sz="2000" b="1" i="1" dirty="0" err="1">
                <a:latin typeface="Montserrat SemiBold"/>
                <a:cs typeface="Arial" pitchFamily="34" charset="0"/>
              </a:rPr>
              <a:t>package</a:t>
            </a:r>
            <a:r>
              <a:rPr lang="es-ES" sz="2000" b="1" i="1" dirty="0">
                <a:latin typeface="Montserrat SemiBold"/>
                <a:cs typeface="Arial" pitchFamily="34" charset="0"/>
              </a:rPr>
              <a:t> </a:t>
            </a:r>
            <a:r>
              <a:rPr lang="es-ES" sz="2000" b="1" i="1" dirty="0" err="1">
                <a:latin typeface="Montserrat SemiBold"/>
                <a:cs typeface="Arial" pitchFamily="34" charset="0"/>
              </a:rPr>
              <a:t>includes</a:t>
            </a:r>
            <a:r>
              <a:rPr lang="es-ES" sz="2000" b="1" i="1" dirty="0">
                <a:latin typeface="Montserrat SemiBold"/>
                <a:cs typeface="Arial" pitchFamily="34" charset="0"/>
              </a:rPr>
              <a:t>:</a:t>
            </a:r>
            <a:endParaRPr lang="hu-HU" sz="2000" b="1" i="1" dirty="0">
              <a:latin typeface="Montserrat SemiBold"/>
              <a:cs typeface="Arial" pitchFamily="34" charset="0"/>
            </a:endParaRPr>
          </a:p>
          <a:p>
            <a:pPr marL="1265238" lvl="2" indent="-271463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NZ" sz="2000" dirty="0">
                <a:latin typeface="Montserrat SemiBold"/>
                <a:cs typeface="Arial" pitchFamily="34" charset="0"/>
              </a:rPr>
              <a:t>1 x </a:t>
            </a:r>
            <a:r>
              <a:rPr lang="hu-HU" sz="2000" dirty="0">
                <a:latin typeface="Montserrat SemiBold"/>
                <a:cs typeface="Arial" pitchFamily="34" charset="0"/>
              </a:rPr>
              <a:t>Bike number</a:t>
            </a:r>
            <a:r>
              <a:rPr lang="es-ES" sz="2000" dirty="0">
                <a:latin typeface="Montserrat SemiBold"/>
                <a:cs typeface="Arial" pitchFamily="34" charset="0"/>
              </a:rPr>
              <a:t> per </a:t>
            </a:r>
            <a:r>
              <a:rPr lang="es-ES" sz="2000" dirty="0" err="1">
                <a:latin typeface="Montserrat SemiBold"/>
                <a:cs typeface="Arial" pitchFamily="34" charset="0"/>
              </a:rPr>
              <a:t>athlete</a:t>
            </a:r>
            <a:endParaRPr lang="hu-HU" sz="2000" dirty="0">
              <a:latin typeface="Montserrat SemiBold"/>
              <a:cs typeface="Arial" pitchFamily="34" charset="0"/>
            </a:endParaRPr>
          </a:p>
          <a:p>
            <a:pPr marL="1265238" lvl="2" indent="-271463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2000" dirty="0">
                <a:latin typeface="Montserrat SemiBold"/>
                <a:cs typeface="Arial" pitchFamily="34" charset="0"/>
              </a:rPr>
              <a:t>3 </a:t>
            </a:r>
            <a:r>
              <a:rPr lang="en-NZ" sz="2000" dirty="0">
                <a:latin typeface="Montserrat SemiBold"/>
                <a:cs typeface="Arial" pitchFamily="34" charset="0"/>
              </a:rPr>
              <a:t>x </a:t>
            </a:r>
            <a:r>
              <a:rPr lang="hu-HU" sz="2000" dirty="0">
                <a:latin typeface="Montserrat SemiBold"/>
                <a:cs typeface="Arial" pitchFamily="34" charset="0"/>
              </a:rPr>
              <a:t>Helmet stickers</a:t>
            </a:r>
            <a:r>
              <a:rPr lang="es-ES" sz="2000" dirty="0">
                <a:latin typeface="Montserrat SemiBold"/>
                <a:cs typeface="Arial" pitchFamily="34" charset="0"/>
              </a:rPr>
              <a:t> per </a:t>
            </a:r>
            <a:r>
              <a:rPr lang="es-ES" sz="2000" dirty="0" err="1">
                <a:latin typeface="Montserrat SemiBold"/>
                <a:cs typeface="Arial" pitchFamily="34" charset="0"/>
              </a:rPr>
              <a:t>athlete</a:t>
            </a:r>
            <a:endParaRPr lang="hu-HU" sz="2000" dirty="0">
              <a:latin typeface="Montserrat SemiBold"/>
              <a:cs typeface="Arial" pitchFamily="34" charset="0"/>
            </a:endParaRPr>
          </a:p>
          <a:p>
            <a:pPr marL="1265238" lvl="2" indent="-271463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2000" dirty="0">
                <a:latin typeface="Montserrat SemiBold"/>
                <a:cs typeface="Arial" pitchFamily="34" charset="0"/>
              </a:rPr>
              <a:t>4 </a:t>
            </a:r>
            <a:r>
              <a:rPr lang="en-NZ" sz="2000" dirty="0">
                <a:latin typeface="Montserrat SemiBold"/>
                <a:cs typeface="Arial" pitchFamily="34" charset="0"/>
              </a:rPr>
              <a:t>x </a:t>
            </a:r>
            <a:r>
              <a:rPr lang="hu-HU" sz="2000" dirty="0">
                <a:latin typeface="Montserrat SemiBold"/>
                <a:cs typeface="Arial" pitchFamily="34" charset="0"/>
              </a:rPr>
              <a:t>sets of body decals </a:t>
            </a:r>
            <a:r>
              <a:rPr lang="es-ES" sz="2000" dirty="0">
                <a:latin typeface="Montserrat SemiBold"/>
                <a:cs typeface="Arial" pitchFamily="34" charset="0"/>
              </a:rPr>
              <a:t>per </a:t>
            </a:r>
            <a:r>
              <a:rPr lang="es-ES" sz="2000" dirty="0" err="1">
                <a:latin typeface="Montserrat SemiBold"/>
                <a:cs typeface="Arial" pitchFamily="34" charset="0"/>
              </a:rPr>
              <a:t>athlete</a:t>
            </a:r>
            <a:endParaRPr lang="hu-HU" sz="2000" dirty="0">
              <a:latin typeface="Montserrat SemiBold"/>
              <a:cs typeface="Arial" pitchFamily="34" charset="0"/>
            </a:endParaRPr>
          </a:p>
          <a:p>
            <a:pPr marL="1265238" lvl="2" indent="-271463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2000" dirty="0">
                <a:latin typeface="Montserrat SemiBold"/>
                <a:cs typeface="Arial" pitchFamily="34" charset="0"/>
              </a:rPr>
              <a:t>water bottles</a:t>
            </a:r>
            <a:r>
              <a:rPr lang="en-NZ" sz="2000" dirty="0">
                <a:latin typeface="Montserrat SemiBold"/>
                <a:cs typeface="Arial" pitchFamily="34" charset="0"/>
              </a:rPr>
              <a:t> –</a:t>
            </a:r>
            <a:r>
              <a:rPr lang="en-NZ" sz="2000" dirty="0">
                <a:solidFill>
                  <a:srgbClr val="FF0000"/>
                </a:solidFill>
                <a:latin typeface="Montserrat SemiBold"/>
                <a:cs typeface="Arial" pitchFamily="34" charset="0"/>
              </a:rPr>
              <a:t> </a:t>
            </a:r>
            <a:r>
              <a:rPr lang="en-NZ" sz="2000" i="1" dirty="0">
                <a:latin typeface="Montserrat SemiBold"/>
                <a:cs typeface="Arial" pitchFamily="34" charset="0"/>
              </a:rPr>
              <a:t>provided at venue if needed</a:t>
            </a:r>
          </a:p>
          <a:p>
            <a:pPr marL="1265238" lvl="2" indent="-271463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NZ" b="1" i="1" dirty="0">
                <a:latin typeface="Montserrat SemiBold"/>
                <a:cs typeface="Arial" pitchFamily="34" charset="0"/>
              </a:rPr>
              <a:t>One of the four team managers should be appointed as Team representative </a:t>
            </a:r>
          </a:p>
          <a:p>
            <a:pPr marL="1265238" lvl="2" indent="-271463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NZ" sz="2000" i="1" dirty="0">
              <a:latin typeface="Montserrat SemiBold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035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2509" y="172575"/>
            <a:ext cx="83958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Schedule and </a:t>
            </a:r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Timetables</a:t>
            </a:r>
            <a:endParaRPr lang="es-ES" sz="2600" dirty="0">
              <a:solidFill>
                <a:srgbClr val="56AC7F"/>
              </a:solidFill>
              <a:latin typeface="Montserrat SemiBold"/>
              <a:cs typeface="Montserrat SemiBold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290947" y="665019"/>
            <a:ext cx="9019309" cy="385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4388" lvl="1" indent="-271463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s-ES" sz="2000" b="1" u="sng" dirty="0" err="1">
                <a:latin typeface="Montserrat SemiBold"/>
                <a:cs typeface="Arial" pitchFamily="34" charset="0"/>
              </a:rPr>
              <a:t>Thursday</a:t>
            </a:r>
            <a:r>
              <a:rPr lang="es-ES" sz="2000" b="1" u="sng" dirty="0">
                <a:latin typeface="Montserrat SemiBold"/>
                <a:cs typeface="Arial" pitchFamily="34" charset="0"/>
              </a:rPr>
              <a:t>,</a:t>
            </a:r>
            <a:r>
              <a:rPr lang="en-US" sz="2000" b="1" u="sng" dirty="0">
                <a:latin typeface="Montserrat SemiBold"/>
                <a:cs typeface="Arial" pitchFamily="34" charset="0"/>
              </a:rPr>
              <a:t> October 11</a:t>
            </a:r>
            <a:r>
              <a:rPr lang="en-US" sz="2000" b="1" u="sng" baseline="30000" dirty="0">
                <a:latin typeface="Montserrat SemiBold"/>
                <a:cs typeface="Arial" pitchFamily="34" charset="0"/>
              </a:rPr>
              <a:t>th </a:t>
            </a:r>
            <a:r>
              <a:rPr lang="en-US" sz="2000" b="1" u="sng" dirty="0">
                <a:latin typeface="Montserrat SemiBold"/>
                <a:cs typeface="Arial" panose="020B0604020202020204" pitchFamily="34" charset="0"/>
              </a:rPr>
              <a:t>Mixed Relay Competition</a:t>
            </a:r>
            <a:endParaRPr lang="hu-HU" sz="2000" b="1" u="sng" dirty="0">
              <a:latin typeface="Montserrat SemiBold"/>
              <a:cs typeface="Arial" pitchFamily="34" charset="0"/>
            </a:endParaRPr>
          </a:p>
          <a:p>
            <a:pPr marL="814388" lvl="1" indent="-271463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altLang="zh-HK" sz="1900" b="1" dirty="0">
                <a:latin typeface="Montserrat SemiBold"/>
                <a:cs typeface="Arial" pitchFamily="34" charset="0"/>
              </a:rPr>
              <a:t>08:00 – 08:15	     	Modification of the Mixed relay team start order  						     		</a:t>
            </a:r>
            <a:r>
              <a:rPr lang="en-US" altLang="zh-HK" sz="1900" i="1" dirty="0">
                <a:latin typeface="Montserrat SemiBold"/>
                <a:cs typeface="Arial" pitchFamily="34" charset="0"/>
              </a:rPr>
              <a:t>Meet the Head Referee at the Athletes’ lounge</a:t>
            </a:r>
          </a:p>
          <a:p>
            <a:pPr marL="814388" lvl="1" indent="-271463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900" b="1" dirty="0">
                <a:latin typeface="Montserrat SemiBold"/>
                <a:cs typeface="Arial" pitchFamily="34" charset="0"/>
              </a:rPr>
              <a:t>09:00 - 10:30</a:t>
            </a:r>
            <a:r>
              <a:rPr lang="en-US" sz="1900" dirty="0">
                <a:latin typeface="Montserrat SemiBold"/>
                <a:cs typeface="Arial" pitchFamily="34" charset="0"/>
              </a:rPr>
              <a:t>		Athletes Lounge Check In</a:t>
            </a:r>
          </a:p>
          <a:p>
            <a:pPr marL="814388" lvl="1" indent="-271463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900" b="1" dirty="0">
                <a:latin typeface="Montserrat SemiBold"/>
                <a:cs typeface="Arial" pitchFamily="34" charset="0"/>
              </a:rPr>
              <a:t>09:30 - 10:30	        </a:t>
            </a:r>
            <a:r>
              <a:rPr lang="en-US" sz="1900" dirty="0">
                <a:latin typeface="Montserrat SemiBold"/>
                <a:cs typeface="Arial" pitchFamily="34" charset="0"/>
              </a:rPr>
              <a:t>Transition Zone Check In</a:t>
            </a:r>
          </a:p>
          <a:p>
            <a:pPr marL="814388" lvl="1" indent="-271463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900" b="1" dirty="0">
                <a:latin typeface="Montserrat SemiBold"/>
                <a:cs typeface="Arial" pitchFamily="34" charset="0"/>
              </a:rPr>
              <a:t>09:30 - 10:15</a:t>
            </a:r>
            <a:r>
              <a:rPr lang="en-US" sz="1900" dirty="0">
                <a:latin typeface="Montserrat SemiBold"/>
                <a:cs typeface="Arial" pitchFamily="34" charset="0"/>
              </a:rPr>
              <a:t>	         Cycle/Run Course Warm Up</a:t>
            </a:r>
            <a:endParaRPr lang="en-US" sz="1900" b="1" dirty="0">
              <a:latin typeface="Montserrat SemiBold"/>
              <a:cs typeface="Arial" pitchFamily="34" charset="0"/>
            </a:endParaRPr>
          </a:p>
          <a:p>
            <a:pPr marL="814388" lvl="1" indent="-271463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900" b="1" dirty="0">
                <a:latin typeface="Montserrat SemiBold"/>
                <a:cs typeface="Arial" pitchFamily="34" charset="0"/>
              </a:rPr>
              <a:t>09:30 - 10:30   </a:t>
            </a:r>
            <a:r>
              <a:rPr lang="en-US" sz="1900" dirty="0">
                <a:latin typeface="Montserrat SemiBold"/>
                <a:cs typeface="Arial" pitchFamily="34" charset="0"/>
              </a:rPr>
              <a:t>	    	 Swim Course Warm Up</a:t>
            </a:r>
          </a:p>
          <a:p>
            <a:pPr marL="814388" lvl="1" indent="-271463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900" b="1" dirty="0">
                <a:latin typeface="Montserrat SemiBold"/>
                <a:cs typeface="Arial" pitchFamily="34" charset="0"/>
              </a:rPr>
              <a:t>10:45</a:t>
            </a:r>
            <a:r>
              <a:rPr lang="en-US" sz="1900" dirty="0">
                <a:latin typeface="Montserrat SemiBold"/>
                <a:cs typeface="Arial" pitchFamily="34" charset="0"/>
              </a:rPr>
              <a:t>			     	Athletes’ assembly at the Athletes’ lounge</a:t>
            </a:r>
            <a:endParaRPr lang="en-US" sz="1900" dirty="0">
              <a:solidFill>
                <a:srgbClr val="FF0000"/>
              </a:solidFill>
              <a:latin typeface="Montserrat SemiBold"/>
              <a:cs typeface="Arial" pitchFamily="34" charset="0"/>
            </a:endParaRPr>
          </a:p>
          <a:p>
            <a:pPr marL="814388" lvl="1" indent="-271463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900" b="1" dirty="0">
                <a:latin typeface="Montserrat SemiBold"/>
                <a:cs typeface="Arial" pitchFamily="34" charset="0"/>
              </a:rPr>
              <a:t>10:50</a:t>
            </a:r>
            <a:r>
              <a:rPr lang="en-US" sz="1900" dirty="0">
                <a:latin typeface="Montserrat SemiBold"/>
                <a:cs typeface="Arial" pitchFamily="34" charset="0"/>
              </a:rPr>
              <a:t>			     	Athletes’ Introduction</a:t>
            </a:r>
          </a:p>
          <a:p>
            <a:pPr marL="814388" lvl="1" indent="-271463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900" b="1" dirty="0">
                <a:latin typeface="Montserrat SemiBold"/>
                <a:cs typeface="Arial" pitchFamily="34" charset="0"/>
              </a:rPr>
              <a:t>11:00</a:t>
            </a:r>
            <a:r>
              <a:rPr lang="en-US" sz="1900" dirty="0">
                <a:latin typeface="Montserrat SemiBold"/>
                <a:cs typeface="Arial" pitchFamily="34" charset="0"/>
              </a:rPr>
              <a:t>			     	</a:t>
            </a:r>
            <a:r>
              <a:rPr lang="en-US" sz="1900" b="1" dirty="0">
                <a:latin typeface="Montserrat SemiBold"/>
                <a:cs typeface="Arial" pitchFamily="34" charset="0"/>
              </a:rPr>
              <a:t>Youth Mixed Relay Race Starts</a:t>
            </a:r>
          </a:p>
          <a:p>
            <a:pPr marL="814388" lvl="1" indent="-271463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900" b="1" dirty="0">
                <a:latin typeface="Montserrat SemiBold"/>
                <a:cs typeface="Arial" pitchFamily="34" charset="0"/>
              </a:rPr>
              <a:t>12:50	</a:t>
            </a:r>
            <a:r>
              <a:rPr lang="en-US" sz="1900" dirty="0">
                <a:latin typeface="Montserrat SemiBold"/>
                <a:cs typeface="Arial" pitchFamily="34" charset="0"/>
              </a:rPr>
              <a:t>		     	Medal Ceremony</a:t>
            </a:r>
          </a:p>
        </p:txBody>
      </p:sp>
    </p:spTree>
    <p:extLst>
      <p:ext uri="{BB962C8B-B14F-4D97-AF65-F5344CB8AC3E}">
        <p14:creationId xmlns:p14="http://schemas.microsoft.com/office/powerpoint/2010/main" val="2361035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2509" y="172575"/>
            <a:ext cx="83958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Schedule and </a:t>
            </a:r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Timetables</a:t>
            </a:r>
            <a:endParaRPr lang="es-ES" sz="2600" dirty="0">
              <a:solidFill>
                <a:srgbClr val="56AC7F"/>
              </a:solidFill>
              <a:latin typeface="Montserrat SemiBold"/>
              <a:cs typeface="Montserrat SemiBold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290947" y="665019"/>
            <a:ext cx="9019309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4388" lvl="1" indent="-271463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s-ES" sz="2000" b="1" u="sng" dirty="0" err="1">
                <a:latin typeface="Montserrat SemiBold"/>
                <a:cs typeface="Arial" pitchFamily="34" charset="0"/>
              </a:rPr>
              <a:t>Thursday</a:t>
            </a:r>
            <a:r>
              <a:rPr lang="es-ES" sz="2000" b="1" u="sng" dirty="0">
                <a:latin typeface="Montserrat SemiBold"/>
                <a:cs typeface="Arial" pitchFamily="34" charset="0"/>
              </a:rPr>
              <a:t>,</a:t>
            </a:r>
            <a:r>
              <a:rPr lang="en-US" sz="2000" b="1" u="sng" dirty="0">
                <a:latin typeface="Montserrat SemiBold"/>
                <a:cs typeface="Arial" pitchFamily="34" charset="0"/>
              </a:rPr>
              <a:t> October 11</a:t>
            </a:r>
            <a:r>
              <a:rPr lang="en-US" sz="2000" b="1" u="sng" baseline="30000" dirty="0">
                <a:latin typeface="Montserrat SemiBold"/>
                <a:cs typeface="Arial" pitchFamily="34" charset="0"/>
              </a:rPr>
              <a:t>th </a:t>
            </a:r>
            <a:r>
              <a:rPr lang="en-US" sz="2000" b="1" u="sng" dirty="0">
                <a:latin typeface="Montserrat SemiBold"/>
                <a:cs typeface="Arial" panose="020B0604020202020204" pitchFamily="34" charset="0"/>
              </a:rPr>
              <a:t>Focus Day</a:t>
            </a:r>
            <a:endParaRPr lang="hu-HU" sz="2000" b="1" u="sng" dirty="0">
              <a:latin typeface="Montserrat SemiBold"/>
              <a:cs typeface="Arial" pitchFamily="34" charset="0"/>
            </a:endParaRPr>
          </a:p>
          <a:p>
            <a:pPr marL="814388" lvl="1" indent="-271463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latin typeface="Montserrat SemiBold"/>
                <a:cs typeface="Arial" pitchFamily="34" charset="0"/>
              </a:rPr>
              <a:t>13:00 – 13:45		      	Lunch</a:t>
            </a:r>
          </a:p>
          <a:p>
            <a:pPr marL="814388" lvl="1" indent="-271463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latin typeface="Montserrat SemiBold"/>
                <a:cs typeface="Arial" pitchFamily="34" charset="0"/>
              </a:rPr>
              <a:t>13:45 – 14:00		      	Focus day teams’ meeting</a:t>
            </a:r>
          </a:p>
          <a:p>
            <a:pPr marL="2828925" lvl="6" eaLnBrk="0" hangingPunct="0">
              <a:spcBef>
                <a:spcPct val="20000"/>
              </a:spcBef>
              <a:defRPr/>
            </a:pPr>
            <a:r>
              <a:rPr lang="en-US" sz="2000" dirty="0">
                <a:latin typeface="Montserrat SemiBold"/>
                <a:cs typeface="Arial" pitchFamily="34" charset="0"/>
              </a:rPr>
              <a:t>	</a:t>
            </a:r>
            <a:r>
              <a:rPr lang="en-US" sz="2000" i="1" dirty="0">
                <a:latin typeface="Montserrat SemiBold"/>
                <a:cs typeface="Arial" pitchFamily="34" charset="0"/>
              </a:rPr>
              <a:t>Meet your team members at the athletes’ area</a:t>
            </a:r>
          </a:p>
          <a:p>
            <a:pPr marL="814388" lvl="1" indent="-271463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latin typeface="Montserrat SemiBold"/>
                <a:cs typeface="Arial" pitchFamily="34" charset="0"/>
              </a:rPr>
              <a:t>14:00 – 14:15			Transition check in</a:t>
            </a:r>
          </a:p>
          <a:p>
            <a:pPr marL="814388" lvl="1" indent="-271463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latin typeface="Montserrat SemiBold"/>
                <a:cs typeface="Arial" pitchFamily="34" charset="0"/>
              </a:rPr>
              <a:t>14:15				Race briefing (in transition zone)</a:t>
            </a:r>
          </a:p>
          <a:p>
            <a:pPr marL="814388" lvl="1" indent="-271463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latin typeface="Montserrat SemiBold"/>
                <a:cs typeface="Arial" pitchFamily="34" charset="0"/>
              </a:rPr>
              <a:t>14:20				Team introduction</a:t>
            </a:r>
          </a:p>
          <a:p>
            <a:pPr marL="814388" lvl="1" indent="-271463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latin typeface="Montserrat SemiBold"/>
                <a:cs typeface="Arial" pitchFamily="34" charset="0"/>
              </a:rPr>
              <a:t>14:30				</a:t>
            </a:r>
            <a:r>
              <a:rPr lang="en-US" sz="2000" b="1" dirty="0">
                <a:latin typeface="Montserrat SemiBold"/>
                <a:cs typeface="Arial" pitchFamily="34" charset="0"/>
              </a:rPr>
              <a:t>Focus day race start</a:t>
            </a:r>
            <a:endParaRPr lang="hu-HU" sz="2000" b="1" dirty="0">
              <a:latin typeface="Montserrat SemiBold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407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2509" y="-73647"/>
            <a:ext cx="83958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Check</a:t>
            </a:r>
            <a:r>
              <a:rPr lang="es-ES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-in </a:t>
            </a:r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Procedures</a:t>
            </a:r>
            <a:endParaRPr lang="es-ES" sz="2600" dirty="0">
              <a:solidFill>
                <a:srgbClr val="56AC7F"/>
              </a:solidFill>
              <a:latin typeface="Montserrat SemiBold"/>
              <a:cs typeface="Montserrat SemiBold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290947" y="172575"/>
            <a:ext cx="9019309" cy="534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6350" lvl="1" indent="-709613" eaLnBrk="0" hangingPunct="0">
              <a:spcBef>
                <a:spcPct val="20000"/>
              </a:spcBef>
              <a:defRPr/>
            </a:pPr>
            <a:endParaRPr lang="en-NZ" sz="1600" b="1" u="sng" dirty="0">
              <a:latin typeface="Montserrat SemiBold"/>
              <a:cs typeface="Arial" pitchFamily="34" charset="0"/>
            </a:endParaRPr>
          </a:p>
          <a:p>
            <a:pPr marL="1276350" lvl="1" indent="-709613" eaLnBrk="0" hangingPunct="0">
              <a:spcBef>
                <a:spcPct val="20000"/>
              </a:spcBef>
              <a:defRPr/>
            </a:pPr>
            <a:r>
              <a:rPr lang="en-NZ" sz="1600" b="1" u="sng" dirty="0">
                <a:latin typeface="Montserrat SemiBold"/>
                <a:cs typeface="Arial" pitchFamily="34" charset="0"/>
              </a:rPr>
              <a:t>Bike Check</a:t>
            </a:r>
            <a:endParaRPr lang="hu-HU" sz="1600" b="1" u="sng" dirty="0">
              <a:latin typeface="Montserrat SemiBold"/>
              <a:cs typeface="Arial" pitchFamily="34" charset="0"/>
            </a:endParaRPr>
          </a:p>
          <a:p>
            <a:pPr marL="1276350" lvl="1" indent="-709613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600" dirty="0">
                <a:latin typeface="Montserrat SemiBold"/>
                <a:cs typeface="Arial" pitchFamily="34" charset="0"/>
              </a:rPr>
              <a:t>Bike Check: handlebars, frames, logos</a:t>
            </a:r>
            <a:r>
              <a:rPr lang="hu-HU" sz="1600" dirty="0">
                <a:latin typeface="Montserrat SemiBold"/>
                <a:cs typeface="Arial" pitchFamily="34" charset="0"/>
              </a:rPr>
              <a:t>, wheels</a:t>
            </a:r>
            <a:r>
              <a:rPr lang="en-NZ" sz="1600" dirty="0">
                <a:latin typeface="Montserrat SemiBold"/>
                <a:cs typeface="Arial" pitchFamily="34" charset="0"/>
              </a:rPr>
              <a:t> – carried out prior to competition day.  Random check on race day</a:t>
            </a:r>
            <a:endParaRPr lang="hu-HU" sz="1600" dirty="0">
              <a:latin typeface="Montserrat SemiBold"/>
              <a:cs typeface="Arial" pitchFamily="34" charset="0"/>
            </a:endParaRPr>
          </a:p>
          <a:p>
            <a:pPr marL="1276350" lvl="1" indent="-709613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hu-HU" sz="1600" dirty="0">
                <a:latin typeface="Montserrat SemiBold"/>
                <a:cs typeface="Arial" pitchFamily="34" charset="0"/>
              </a:rPr>
              <a:t>Water bottles (</a:t>
            </a:r>
            <a:r>
              <a:rPr lang="en-NZ" sz="1600" dirty="0">
                <a:latin typeface="Montserrat SemiBold"/>
                <a:cs typeface="Arial" pitchFamily="34" charset="0"/>
              </a:rPr>
              <a:t>can use own if unbranded otherwise use bottles </a:t>
            </a:r>
            <a:r>
              <a:rPr lang="hu-HU" sz="1600" dirty="0">
                <a:latin typeface="Montserrat SemiBold"/>
                <a:cs typeface="Arial" pitchFamily="34" charset="0"/>
              </a:rPr>
              <a:t>provided by </a:t>
            </a:r>
            <a:r>
              <a:rPr lang="en-NZ" sz="1600" dirty="0">
                <a:latin typeface="Montserrat SemiBold"/>
                <a:cs typeface="Arial" pitchFamily="34" charset="0"/>
              </a:rPr>
              <a:t>BAYOGOC</a:t>
            </a:r>
            <a:r>
              <a:rPr lang="hu-HU" sz="1600" dirty="0">
                <a:latin typeface="Montserrat SemiBold"/>
                <a:cs typeface="Arial" pitchFamily="34" charset="0"/>
              </a:rPr>
              <a:t>)</a:t>
            </a:r>
            <a:endParaRPr lang="en-US" sz="1600" dirty="0">
              <a:latin typeface="Montserrat SemiBold"/>
              <a:cs typeface="Arial" pitchFamily="34" charset="0"/>
            </a:endParaRPr>
          </a:p>
          <a:p>
            <a:pPr marL="1276350" lvl="1" indent="-709613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600" dirty="0">
                <a:latin typeface="Montserrat SemiBold"/>
                <a:cs typeface="Arial" pitchFamily="34" charset="0"/>
              </a:rPr>
              <a:t>Helmet - logos </a:t>
            </a:r>
          </a:p>
          <a:p>
            <a:pPr marL="1276350" lvl="1" indent="-709613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CA" sz="1600" dirty="0">
                <a:latin typeface="Montserrat SemiBold"/>
                <a:cs typeface="Arial" pitchFamily="34" charset="0"/>
              </a:rPr>
              <a:t>Spare wheels will be checked and labelled </a:t>
            </a:r>
            <a:r>
              <a:rPr lang="en-US" altLang="zh-HK" sz="1600" dirty="0">
                <a:latin typeface="Montserrat SemiBold"/>
                <a:cs typeface="Arial" pitchFamily="34" charset="0"/>
                <a:sym typeface="Arial" charset="0"/>
              </a:rPr>
              <a:t>at athletes´ lounge. Wheels will be transferred by the LOC to the wheel station and collect them after the race at athletes´ lounge. </a:t>
            </a:r>
          </a:p>
          <a:p>
            <a:pPr marL="1276350" lvl="1" indent="-709613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600" dirty="0">
                <a:latin typeface="Montserrat SemiBold"/>
                <a:cs typeface="Arial" pitchFamily="34" charset="0"/>
              </a:rPr>
              <a:t>Disc brakes are now legal and spare wheels with disc brakes may be placed at the team wheel station however they are not allowed in the neutral wheel station</a:t>
            </a:r>
          </a:p>
          <a:p>
            <a:pPr marL="1276350" lvl="1" indent="-709613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altLang="zh-HK" sz="1600" dirty="0">
                <a:latin typeface="Montserrat SemiBold"/>
                <a:cs typeface="Arial" pitchFamily="34" charset="0"/>
              </a:rPr>
              <a:t>Approval for the addition/modification of any equipment to the bike, MUST be obtained from the Head Referee up until 10 minutes from the end of this Athlete’s Briefing</a:t>
            </a:r>
          </a:p>
          <a:p>
            <a:pPr marL="1276350" lvl="1" indent="-709613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altLang="zh-HK" sz="1600" dirty="0">
                <a:latin typeface="Montserrat SemiBold"/>
                <a:cs typeface="Arial" pitchFamily="34" charset="0"/>
              </a:rPr>
              <a:t>Mechanic service available</a:t>
            </a:r>
          </a:p>
          <a:p>
            <a:pPr marL="1276350" lvl="1" indent="-709613" eaLnBrk="0" hangingPunct="0">
              <a:spcBef>
                <a:spcPct val="20000"/>
              </a:spcBef>
              <a:buFontTx/>
              <a:buChar char="•"/>
              <a:defRPr/>
            </a:pPr>
            <a:endParaRPr lang="en-US" sz="1600" dirty="0">
              <a:latin typeface="Montserrat SemiBold"/>
              <a:cs typeface="Arial" pitchFamily="34" charset="0"/>
            </a:endParaRPr>
          </a:p>
          <a:p>
            <a:pPr marL="1276350" lvl="1" indent="-709613" eaLnBrk="0" hangingPunct="0">
              <a:spcBef>
                <a:spcPct val="20000"/>
              </a:spcBef>
              <a:buFontTx/>
              <a:buChar char="•"/>
              <a:defRPr/>
            </a:pPr>
            <a:endParaRPr lang="en-US" sz="1600" dirty="0">
              <a:latin typeface="Montserrat SemiBold"/>
              <a:cs typeface="Arial" pitchFamily="34" charset="0"/>
            </a:endParaRPr>
          </a:p>
          <a:p>
            <a:pPr marL="1276350" lvl="1" indent="-709613" eaLnBrk="0" hangingPunct="0">
              <a:spcBef>
                <a:spcPct val="20000"/>
              </a:spcBef>
              <a:buFontTx/>
              <a:buChar char="•"/>
              <a:defRPr/>
            </a:pPr>
            <a:endParaRPr lang="en-US" sz="1600" b="1" u="sng" dirty="0">
              <a:latin typeface="Montserrat SemiBold"/>
              <a:cs typeface="Arial" pitchFamily="34" charset="0"/>
            </a:endParaRPr>
          </a:p>
          <a:p>
            <a:pPr marL="814388" lvl="1" indent="-271463" eaLnBrk="0" hangingPunct="0">
              <a:spcBef>
                <a:spcPct val="20000"/>
              </a:spcBef>
              <a:buSzPct val="50000"/>
              <a:defRPr/>
            </a:pPr>
            <a:endParaRPr lang="hu-HU" sz="2200" b="1" u="sng" dirty="0">
              <a:latin typeface="Montserrat SemiBold"/>
              <a:cs typeface="Arial" pitchFamily="34" charset="0"/>
            </a:endParaRPr>
          </a:p>
          <a:p>
            <a:pPr marL="814388" lvl="1" indent="-271463" eaLnBrk="0" hangingPunct="0">
              <a:spcBef>
                <a:spcPct val="20000"/>
              </a:spcBef>
              <a:buFontTx/>
              <a:buChar char="•"/>
              <a:defRPr/>
            </a:pPr>
            <a:endParaRPr lang="hu-HU" sz="2000" dirty="0">
              <a:latin typeface="Montserrat SemiBold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440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2509" y="172575"/>
            <a:ext cx="83958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Check</a:t>
            </a:r>
            <a:r>
              <a:rPr lang="es-ES" sz="2600" dirty="0">
                <a:solidFill>
                  <a:srgbClr val="56AC7F"/>
                </a:solidFill>
                <a:latin typeface="Montserrat SemiBold"/>
                <a:cs typeface="Montserrat SemiBold"/>
              </a:rPr>
              <a:t>-in </a:t>
            </a:r>
            <a:r>
              <a:rPr lang="es-ES" sz="2600" dirty="0" err="1">
                <a:solidFill>
                  <a:srgbClr val="56AC7F"/>
                </a:solidFill>
                <a:latin typeface="Montserrat SemiBold"/>
                <a:cs typeface="Montserrat SemiBold"/>
              </a:rPr>
              <a:t>Procedures</a:t>
            </a:r>
            <a:endParaRPr lang="es-ES" sz="2600" dirty="0">
              <a:solidFill>
                <a:srgbClr val="56AC7F"/>
              </a:solidFill>
              <a:latin typeface="Montserrat SemiBold"/>
              <a:cs typeface="Montserrat SemiBold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290947" y="665018"/>
            <a:ext cx="9019309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6737" lvl="1" eaLnBrk="0" hangingPunct="0">
              <a:spcBef>
                <a:spcPct val="20000"/>
              </a:spcBef>
              <a:defRPr/>
            </a:pPr>
            <a:endParaRPr lang="en-US" sz="1600" b="1" u="sng" dirty="0">
              <a:latin typeface="Montserrat SemiBold"/>
              <a:cs typeface="Arial" pitchFamily="34" charset="0"/>
            </a:endParaRPr>
          </a:p>
          <a:p>
            <a:pPr marL="566737" lvl="1" eaLnBrk="0" hangingPunct="0">
              <a:spcBef>
                <a:spcPct val="20000"/>
              </a:spcBef>
              <a:defRPr/>
            </a:pPr>
            <a:r>
              <a:rPr lang="hu-HU" sz="1600" b="1" u="sng" dirty="0">
                <a:latin typeface="Montserrat SemiBold"/>
                <a:cs typeface="Arial" pitchFamily="34" charset="0"/>
              </a:rPr>
              <a:t>Athletes’ Lounge</a:t>
            </a:r>
          </a:p>
          <a:p>
            <a:pPr marL="1276350" lvl="1" indent="-709613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altLang="zh-HK" sz="1600" b="1" dirty="0">
                <a:latin typeface="Myriad Pro"/>
                <a:ea typeface="MS PGothic"/>
              </a:rPr>
              <a:t>ALL Team Members must check in together!</a:t>
            </a:r>
            <a:endParaRPr lang="en-US" altLang="zh-HK" sz="1600" b="1" dirty="0">
              <a:solidFill>
                <a:srgbClr val="112E68"/>
              </a:solidFill>
              <a:latin typeface="Myriad Pro"/>
              <a:ea typeface="MS PGothic"/>
            </a:endParaRPr>
          </a:p>
          <a:p>
            <a:pPr marL="1276350" lvl="1" indent="-709613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600" dirty="0">
                <a:latin typeface="Montserrat SemiBold"/>
                <a:cs typeface="Arial" pitchFamily="34" charset="0"/>
              </a:rPr>
              <a:t>Uniform and wetsuit check</a:t>
            </a:r>
            <a:r>
              <a:rPr lang="hu-HU" sz="1600" dirty="0">
                <a:latin typeface="Montserrat SemiBold"/>
                <a:cs typeface="Arial" pitchFamily="34" charset="0"/>
              </a:rPr>
              <a:t> </a:t>
            </a:r>
            <a:r>
              <a:rPr lang="hu-HU" sz="1600" i="1" dirty="0">
                <a:latin typeface="Montserrat SemiBold"/>
                <a:cs typeface="Arial" pitchFamily="34" charset="0"/>
              </a:rPr>
              <a:t>(Rule </a:t>
            </a:r>
            <a:r>
              <a:rPr lang="en-US" sz="1600" i="1" dirty="0">
                <a:latin typeface="Montserrat SemiBold"/>
                <a:cs typeface="Arial" pitchFamily="34" charset="0"/>
              </a:rPr>
              <a:t>5</a:t>
            </a:r>
            <a:r>
              <a:rPr lang="en-NZ" sz="1600" i="1" dirty="0">
                <a:latin typeface="Montserrat SemiBold"/>
                <a:cs typeface="Arial" pitchFamily="34" charset="0"/>
              </a:rPr>
              <a:t>0</a:t>
            </a:r>
            <a:r>
              <a:rPr lang="hu-HU" sz="1600" i="1" dirty="0">
                <a:latin typeface="Montserrat SemiBold"/>
                <a:cs typeface="Arial" pitchFamily="34" charset="0"/>
              </a:rPr>
              <a:t> and ITU Regulations) </a:t>
            </a:r>
            <a:endParaRPr lang="en-US" sz="1600" i="1" dirty="0">
              <a:latin typeface="Montserrat SemiBold"/>
              <a:cs typeface="Arial" pitchFamily="34" charset="0"/>
            </a:endParaRPr>
          </a:p>
          <a:p>
            <a:pPr marL="1276350" lvl="1" indent="-709613" eaLnBrk="0" hangingPunct="0">
              <a:spcBef>
                <a:spcPct val="20000"/>
              </a:spcBef>
              <a:defRPr/>
            </a:pPr>
            <a:r>
              <a:rPr lang="en-US" sz="1600" b="1" i="1" dirty="0">
                <a:latin typeface="Montserrat SemiBold"/>
                <a:cs typeface="Arial" pitchFamily="34" charset="0"/>
              </a:rPr>
              <a:t>	P</a:t>
            </a:r>
            <a:r>
              <a:rPr lang="hu-HU" sz="1600" b="1" i="1" dirty="0">
                <a:latin typeface="Montserrat SemiBold"/>
                <a:cs typeface="Arial" pitchFamily="34" charset="0"/>
              </a:rPr>
              <a:t>hotos taken of each uniform. Wearing other uniform during the race = D</a:t>
            </a:r>
            <a:r>
              <a:rPr lang="en-NZ" sz="1600" b="1" i="1" dirty="0">
                <a:latin typeface="Montserrat SemiBold"/>
                <a:cs typeface="Arial" pitchFamily="34" charset="0"/>
              </a:rPr>
              <a:t>S</a:t>
            </a:r>
            <a:r>
              <a:rPr lang="hu-HU" sz="1600" b="1" i="1" dirty="0">
                <a:latin typeface="Montserrat SemiBold"/>
                <a:cs typeface="Arial" pitchFamily="34" charset="0"/>
              </a:rPr>
              <a:t>Q!</a:t>
            </a:r>
            <a:endParaRPr lang="de-DE" sz="1600" b="1" i="1" dirty="0">
              <a:latin typeface="Montserrat SemiBold"/>
              <a:cs typeface="Arial" pitchFamily="34" charset="0"/>
            </a:endParaRPr>
          </a:p>
          <a:p>
            <a:pPr marL="1276350" lvl="1" indent="-709613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600" dirty="0">
                <a:latin typeface="Montserrat SemiBold"/>
                <a:cs typeface="Arial" pitchFamily="34" charset="0"/>
              </a:rPr>
              <a:t>Body marking</a:t>
            </a:r>
            <a:r>
              <a:rPr lang="hu-HU" sz="1600" dirty="0">
                <a:latin typeface="Montserrat SemiBold"/>
                <a:cs typeface="Arial" pitchFamily="34" charset="0"/>
              </a:rPr>
              <a:t> check</a:t>
            </a:r>
            <a:r>
              <a:rPr lang="en-US" sz="1600" dirty="0">
                <a:latin typeface="Montserrat SemiBold"/>
                <a:cs typeface="Arial" pitchFamily="34" charset="0"/>
              </a:rPr>
              <a:t> (both arm &amp; legs)</a:t>
            </a:r>
          </a:p>
          <a:p>
            <a:pPr marL="1276350" lvl="1" indent="-709613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altLang="zh-HK" sz="1600" b="1" dirty="0">
                <a:latin typeface="Montserrat SemiBold"/>
                <a:cs typeface="Arial" pitchFamily="34" charset="0"/>
              </a:rPr>
              <a:t>Timing chip &amp; Swim cap distribution for 1st athlete</a:t>
            </a:r>
          </a:p>
          <a:p>
            <a:pPr marL="1276350" lvl="1" indent="-709613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altLang="zh-HK" sz="1600" b="1" dirty="0">
                <a:latin typeface="Montserrat SemiBold"/>
                <a:cs typeface="Arial" pitchFamily="34" charset="0"/>
              </a:rPr>
              <a:t>2nd, 3rd  and 4th  team member will collect the timing chip &amp; swim cap from the relay area</a:t>
            </a:r>
          </a:p>
          <a:p>
            <a:pPr marL="1276350" lvl="1" indent="-709613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altLang="zh-HK" sz="1600" dirty="0">
                <a:latin typeface="Montserrat SemiBold"/>
                <a:cs typeface="Arial" pitchFamily="34" charset="0"/>
              </a:rPr>
              <a:t>Athletes MUST be in the relay check in zone in time to collect chip and be ready</a:t>
            </a:r>
          </a:p>
          <a:p>
            <a:pPr marL="1276350" lvl="1" indent="-709613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NZ" sz="1600" dirty="0">
                <a:latin typeface="Montserrat SemiBold"/>
                <a:cs typeface="Arial" pitchFamily="34" charset="0"/>
              </a:rPr>
              <a:t>Store gear at the athletes’ lounge and leave your accreditation there</a:t>
            </a:r>
            <a:endParaRPr lang="en-US" sz="1600" dirty="0">
              <a:latin typeface="Montserrat SemiBold"/>
              <a:cs typeface="Arial" pitchFamily="34" charset="0"/>
            </a:endParaRPr>
          </a:p>
          <a:p>
            <a:pPr marL="1276350" lvl="1" indent="-709613" eaLnBrk="0" hangingPunct="0">
              <a:spcBef>
                <a:spcPct val="20000"/>
              </a:spcBef>
              <a:defRPr/>
            </a:pPr>
            <a:r>
              <a:rPr lang="hu-HU" sz="1600" b="1" i="1" dirty="0">
                <a:latin typeface="Montserrat SemiBold"/>
                <a:cs typeface="Arial" pitchFamily="34" charset="0"/>
              </a:rPr>
              <a:t>	</a:t>
            </a:r>
            <a:endParaRPr lang="hu-HU" sz="2200" b="1" u="sng" dirty="0">
              <a:latin typeface="Montserrat SemiBold"/>
              <a:cs typeface="Arial" pitchFamily="34" charset="0"/>
            </a:endParaRPr>
          </a:p>
          <a:p>
            <a:pPr marL="814388" lvl="1" indent="-271463" eaLnBrk="0" hangingPunct="0">
              <a:spcBef>
                <a:spcPct val="20000"/>
              </a:spcBef>
              <a:buFontTx/>
              <a:buChar char="•"/>
              <a:defRPr/>
            </a:pPr>
            <a:endParaRPr lang="hu-HU" sz="2000" dirty="0">
              <a:latin typeface="Montserrat SemiBold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4764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3C5B23B60784743BD0363923DABB44E" ma:contentTypeVersion="7" ma:contentTypeDescription="Crear nuevo documento." ma:contentTypeScope="" ma:versionID="8cfb7322b443c3a3555f1cd454163aaf">
  <xsd:schema xmlns:xsd="http://www.w3.org/2001/XMLSchema" xmlns:xs="http://www.w3.org/2001/XMLSchema" xmlns:p="http://schemas.microsoft.com/office/2006/metadata/properties" xmlns:ns2="8c3e333c-553c-449e-beb2-c91727ed9c26" xmlns:ns3="a622e52b-83e4-4b30-940a-1971cba7b304" targetNamespace="http://schemas.microsoft.com/office/2006/metadata/properties" ma:root="true" ma:fieldsID="b04e43b91b4def8a64b844be553b8ed5" ns2:_="" ns3:_="">
    <xsd:import namespace="8c3e333c-553c-449e-beb2-c91727ed9c26"/>
    <xsd:import namespace="a622e52b-83e4-4b30-940a-1971cba7b30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3e333c-553c-449e-beb2-c91727ed9c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22e52b-83e4-4b30-940a-1971cba7b3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C25C2-20FB-4905-B244-C0C7DF2B4845}">
  <ds:schemaRefs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a622e52b-83e4-4b30-940a-1971cba7b304"/>
    <ds:schemaRef ds:uri="8c3e333c-553c-449e-beb2-c91727ed9c2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7DDA084-4B15-4ECD-9697-3399AB9DA8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E434EC-ACA2-4F5D-95A6-22B2D19A72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3e333c-553c-449e-beb2-c91727ed9c26"/>
    <ds:schemaRef ds:uri="a622e52b-83e4-4b30-940a-1971cba7b3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2404</TotalTime>
  <Words>2099</Words>
  <Application>Microsoft Macintosh PowerPoint</Application>
  <PresentationFormat>On-screen Show (16:9)</PresentationFormat>
  <Paragraphs>457</Paragraphs>
  <Slides>47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MS PGothic</vt:lpstr>
      <vt:lpstr>新細明體</vt:lpstr>
      <vt:lpstr>Arial</vt:lpstr>
      <vt:lpstr>Arial Narrow Bold</vt:lpstr>
      <vt:lpstr>Calibri</vt:lpstr>
      <vt:lpstr>Montserrat ExtraBold</vt:lpstr>
      <vt:lpstr>Montserrat SemiBold</vt:lpstr>
      <vt:lpstr>Myriad Pro</vt:lpstr>
      <vt:lpstr>Wingdings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Havas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Carla Di Martino</dc:creator>
  <cp:lastModifiedBy>Thanos Nikopoulos</cp:lastModifiedBy>
  <cp:revision>205</cp:revision>
  <dcterms:created xsi:type="dcterms:W3CDTF">2018-02-02T17:40:56Z</dcterms:created>
  <dcterms:modified xsi:type="dcterms:W3CDTF">2018-10-09T16:50:17Z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0x010100A3C5B23B60784743BD0363923DABB44E</vt:lpwstr>
  </property>
</Properties>
</file>