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5"/>
  </p:sldMasterIdLst>
  <p:notesMasterIdLst>
    <p:notesMasterId r:id="rId37"/>
  </p:notesMasterIdLst>
  <p:handoutMasterIdLst>
    <p:handoutMasterId r:id="rId38"/>
  </p:handoutMasterIdLst>
  <p:sldIdLst>
    <p:sldId id="256" r:id="rId6"/>
    <p:sldId id="257" r:id="rId7"/>
    <p:sldId id="258" r:id="rId8"/>
    <p:sldId id="259" r:id="rId9"/>
    <p:sldId id="260" r:id="rId10"/>
    <p:sldId id="276" r:id="rId11"/>
    <p:sldId id="306" r:id="rId12"/>
    <p:sldId id="262" r:id="rId13"/>
    <p:sldId id="308" r:id="rId14"/>
    <p:sldId id="263" r:id="rId15"/>
    <p:sldId id="265" r:id="rId16"/>
    <p:sldId id="266" r:id="rId17"/>
    <p:sldId id="261" r:id="rId18"/>
    <p:sldId id="267" r:id="rId19"/>
    <p:sldId id="283" r:id="rId20"/>
    <p:sldId id="312" r:id="rId21"/>
    <p:sldId id="297" r:id="rId22"/>
    <p:sldId id="299" r:id="rId23"/>
    <p:sldId id="269" r:id="rId24"/>
    <p:sldId id="301" r:id="rId25"/>
    <p:sldId id="300" r:id="rId26"/>
    <p:sldId id="298" r:id="rId27"/>
    <p:sldId id="270" r:id="rId28"/>
    <p:sldId id="304" r:id="rId29"/>
    <p:sldId id="310" r:id="rId30"/>
    <p:sldId id="311" r:id="rId31"/>
    <p:sldId id="272" r:id="rId32"/>
    <p:sldId id="280" r:id="rId33"/>
    <p:sldId id="307" r:id="rId34"/>
    <p:sldId id="273" r:id="rId35"/>
    <p:sldId id="281"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a:srgbClr val="112E68"/>
    <a:srgbClr val="A421D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4664" autoAdjust="0"/>
  </p:normalViewPr>
  <p:slideViewPr>
    <p:cSldViewPr>
      <p:cViewPr varScale="1">
        <p:scale>
          <a:sx n="75" d="100"/>
          <a:sy n="75" d="100"/>
        </p:scale>
        <p:origin x="-3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40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41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27084B06-9D87-4395-9281-D267769C4BE0}" type="slidenum">
              <a:rPr lang="en-US"/>
              <a:pPr>
                <a:defRPr/>
              </a:pPr>
              <a:t>‹#›</a:t>
            </a:fld>
            <a:endParaRPr lang="en-US"/>
          </a:p>
        </p:txBody>
      </p:sp>
    </p:spTree>
    <p:extLst>
      <p:ext uri="{BB962C8B-B14F-4D97-AF65-F5344CB8AC3E}">
        <p14:creationId xmlns:p14="http://schemas.microsoft.com/office/powerpoint/2010/main" val="52166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6045E81F-85A8-4F0A-A0DB-ED9594CA28E5}" type="slidenum">
              <a:rPr lang="en-US"/>
              <a:pPr>
                <a:defRPr/>
              </a:pPr>
              <a:t>‹#›</a:t>
            </a:fld>
            <a:endParaRPr lang="en-US"/>
          </a:p>
        </p:txBody>
      </p:sp>
    </p:spTree>
    <p:extLst>
      <p:ext uri="{BB962C8B-B14F-4D97-AF65-F5344CB8AC3E}">
        <p14:creationId xmlns:p14="http://schemas.microsoft.com/office/powerpoint/2010/main" val="3039080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5038725"/>
            <a:ext cx="8828087" cy="1666875"/>
          </a:xfrm>
          <a:prstGeom prst="rect">
            <a:avLst/>
          </a:prstGeom>
          <a:solidFill>
            <a:srgbClr val="112E68"/>
          </a:solidFill>
          <a:ln w="9525">
            <a:noFill/>
            <a:miter lim="800000"/>
            <a:headEnd/>
            <a:tailEnd/>
          </a:ln>
          <a:effectLst/>
        </p:spPr>
        <p:txBody>
          <a:bodyPr wrap="none" anchor="ctr"/>
          <a:lstStyle/>
          <a:p>
            <a:pPr algn="ctr">
              <a:defRPr/>
            </a:pPr>
            <a:endParaRPr lang="en-GB">
              <a:solidFill>
                <a:schemeClr val="folHlink"/>
              </a:solidFill>
              <a:cs typeface="+mn-cs"/>
            </a:endParaRPr>
          </a:p>
        </p:txBody>
      </p:sp>
      <p:sp>
        <p:nvSpPr>
          <p:cNvPr id="5" name="Rectangle 5"/>
          <p:cNvSpPr>
            <a:spLocks noChangeArrowheads="1"/>
          </p:cNvSpPr>
          <p:nvPr userDrawn="1"/>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6" name="Picture 6" descr="triathlon"/>
          <p:cNvPicPr>
            <a:picLocks noChangeAspect="1" noChangeArrowheads="1"/>
          </p:cNvPicPr>
          <p:nvPr userDrawn="1"/>
        </p:nvPicPr>
        <p:blipFill>
          <a:blip r:embed="rId2" cstate="print"/>
          <a:srcRect/>
          <a:stretch>
            <a:fillRect/>
          </a:stretch>
        </p:blipFill>
        <p:spPr bwMode="auto">
          <a:xfrm>
            <a:off x="6443663" y="198438"/>
            <a:ext cx="2654300" cy="927100"/>
          </a:xfrm>
          <a:prstGeom prst="rect">
            <a:avLst/>
          </a:prstGeom>
          <a:noFill/>
          <a:ln w="9525">
            <a:noFill/>
            <a:miter lim="800000"/>
            <a:headEnd/>
            <a:tailEnd/>
          </a:ln>
        </p:spPr>
      </p:pic>
      <p:sp>
        <p:nvSpPr>
          <p:cNvPr id="103427" name="Rectangle 3"/>
          <p:cNvSpPr>
            <a:spLocks noGrp="1" noChangeArrowheads="1"/>
          </p:cNvSpPr>
          <p:nvPr>
            <p:ph type="ctrTitle"/>
          </p:nvPr>
        </p:nvSpPr>
        <p:spPr>
          <a:xfrm>
            <a:off x="922338" y="5834063"/>
            <a:ext cx="7561262" cy="863600"/>
          </a:xfrm>
        </p:spPr>
        <p:txBody>
          <a:bodyPr/>
          <a:lstStyle>
            <a:lvl1pPr>
              <a:defRPr sz="4000">
                <a:solidFill>
                  <a:schemeClr val="bg1"/>
                </a:solidFill>
              </a:defRPr>
            </a:lvl1pPr>
          </a:lstStyle>
          <a:p>
            <a:r>
              <a:rPr lang="en-US"/>
              <a:t>Click to edit Master title style</a:t>
            </a:r>
          </a:p>
        </p:txBody>
      </p:sp>
      <p:sp>
        <p:nvSpPr>
          <p:cNvPr id="103428" name="Rectangle 4"/>
          <p:cNvSpPr>
            <a:spLocks noGrp="1" noChangeArrowheads="1"/>
          </p:cNvSpPr>
          <p:nvPr>
            <p:ph type="subTitle" idx="1"/>
          </p:nvPr>
        </p:nvSpPr>
        <p:spPr>
          <a:xfrm>
            <a:off x="941388" y="5257800"/>
            <a:ext cx="7561262" cy="554038"/>
          </a:xfrm>
        </p:spPr>
        <p:txBody>
          <a:bodyPr/>
          <a:lstStyle>
            <a:lvl1pPr>
              <a:defRPr sz="2800">
                <a:solidFill>
                  <a:schemeClr val="bg1"/>
                </a:solidFill>
              </a:defRPr>
            </a:lvl1pPr>
          </a:lstStyle>
          <a:p>
            <a:r>
              <a:rPr lang="en-US"/>
              <a:t>Click to edit Master subtitle style</a:t>
            </a:r>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0350"/>
            <a:ext cx="200660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260350"/>
            <a:ext cx="5868987"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484313"/>
            <a:ext cx="3678237"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484313"/>
            <a:ext cx="3679825"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60350"/>
            <a:ext cx="7956550" cy="7207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00113" y="1484313"/>
            <a:ext cx="7510462" cy="48101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1"/>
            <a:r>
              <a:rPr lang="en-US" smtClean="0"/>
              <a:t>Second level</a:t>
            </a:r>
          </a:p>
        </p:txBody>
      </p:sp>
      <p:sp>
        <p:nvSpPr>
          <p:cNvPr id="102404" name="Rectangle 4"/>
          <p:cNvSpPr>
            <a:spLocks noChangeArrowheads="1"/>
          </p:cNvSpPr>
          <p:nvPr/>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1029" name="Picture 5" descr="triathlon"/>
          <p:cNvPicPr>
            <a:picLocks noChangeAspect="1" noChangeArrowheads="1"/>
          </p:cNvPicPr>
          <p:nvPr/>
        </p:nvPicPr>
        <p:blipFill>
          <a:blip r:embed="rId13" cstate="print"/>
          <a:srcRect/>
          <a:stretch>
            <a:fillRect/>
          </a:stretch>
        </p:blipFill>
        <p:spPr bwMode="auto">
          <a:xfrm>
            <a:off x="7596188" y="6021388"/>
            <a:ext cx="1290637"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wheel spokes="1"/>
  </p:transition>
  <p:txStyles>
    <p:title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hu-HU" smtClean="0"/>
              <a:t>Athletes briefing</a:t>
            </a:r>
          </a:p>
        </p:txBody>
      </p:sp>
      <p:sp>
        <p:nvSpPr>
          <p:cNvPr id="3075" name="Rectangle 3"/>
          <p:cNvSpPr>
            <a:spLocks noGrp="1" noChangeArrowheads="1"/>
          </p:cNvSpPr>
          <p:nvPr>
            <p:ph type="subTitle" idx="1"/>
          </p:nvPr>
        </p:nvSpPr>
        <p:spPr/>
        <p:txBody>
          <a:bodyPr/>
          <a:lstStyle/>
          <a:p>
            <a:pPr marL="0" indent="0" eaLnBrk="1" hangingPunct="1">
              <a:buFontTx/>
              <a:buNone/>
            </a:pPr>
            <a:r>
              <a:rPr lang="es-MX" dirty="0" smtClean="0"/>
              <a:t>THURSDAY 1  MAY 2014</a:t>
            </a:r>
            <a:endParaRPr lang="hu-HU" dirty="0" smtClean="0"/>
          </a:p>
        </p:txBody>
      </p:sp>
      <p:sp>
        <p:nvSpPr>
          <p:cNvPr id="3076" name="Text Box 9"/>
          <p:cNvSpPr txBox="1">
            <a:spLocks noChangeArrowheads="1"/>
          </p:cNvSpPr>
          <p:nvPr/>
        </p:nvSpPr>
        <p:spPr bwMode="auto">
          <a:xfrm>
            <a:off x="899592" y="1700808"/>
            <a:ext cx="7128792" cy="1508105"/>
          </a:xfrm>
          <a:prstGeom prst="rect">
            <a:avLst/>
          </a:prstGeom>
          <a:noFill/>
          <a:ln w="9525">
            <a:solidFill>
              <a:schemeClr val="tx1"/>
            </a:solidFill>
            <a:miter lim="800000"/>
            <a:headEnd/>
            <a:tailEnd/>
          </a:ln>
        </p:spPr>
        <p:txBody>
          <a:bodyPr wrap="square">
            <a:spAutoFit/>
          </a:bodyPr>
          <a:lstStyle/>
          <a:p>
            <a:pPr algn="ctr"/>
            <a:r>
              <a:rPr lang="en-US" sz="3200" b="1" dirty="0">
                <a:solidFill>
                  <a:srgbClr val="002060"/>
                </a:solidFill>
              </a:rPr>
              <a:t>2014 Monterrey PATCO Triathlon American YOG Qualifier</a:t>
            </a:r>
          </a:p>
          <a:p>
            <a:pPr algn="ctr"/>
            <a:endParaRPr lang="en-US" sz="2800" b="1" dirty="0">
              <a:latin typeface="Trebuchet MS" pitchFamily="34" charset="0"/>
            </a:endParaRPr>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hu-HU" sz="4000" dirty="0" smtClean="0"/>
              <a:t>Pre-start </a:t>
            </a:r>
            <a:r>
              <a:rPr lang="en-US" sz="4000" dirty="0" smtClean="0"/>
              <a:t>Procedure</a:t>
            </a:r>
            <a:endParaRPr lang="hu-HU" sz="4000" dirty="0" smtClean="0"/>
          </a:p>
        </p:txBody>
      </p:sp>
      <p:sp>
        <p:nvSpPr>
          <p:cNvPr id="13315" name="Rectangle 3"/>
          <p:cNvSpPr>
            <a:spLocks noGrp="1" noChangeArrowheads="1"/>
          </p:cNvSpPr>
          <p:nvPr>
            <p:ph type="body" idx="1"/>
          </p:nvPr>
        </p:nvSpPr>
        <p:spPr>
          <a:xfrm>
            <a:off x="900113" y="1787525"/>
            <a:ext cx="7510462" cy="4810125"/>
          </a:xfrm>
        </p:spPr>
        <p:txBody>
          <a:bodyPr/>
          <a:lstStyle/>
          <a:p>
            <a:pPr marL="363538" indent="-363538" eaLnBrk="1" hangingPunct="1">
              <a:buFontTx/>
              <a:buNone/>
              <a:defRPr/>
            </a:pPr>
            <a:r>
              <a:rPr lang="en-US" sz="2800" b="1" u="sng" dirty="0" smtClean="0">
                <a:solidFill>
                  <a:srgbClr val="112E68"/>
                </a:solidFill>
              </a:rPr>
              <a:t>Athlete Introduction:</a:t>
            </a:r>
          </a:p>
          <a:p>
            <a:pPr marL="363538" indent="-363538" eaLnBrk="1" hangingPunct="1">
              <a:defRPr/>
            </a:pPr>
            <a:r>
              <a:rPr lang="hu-HU" dirty="0" smtClean="0">
                <a:solidFill>
                  <a:srgbClr val="112E68"/>
                </a:solidFill>
              </a:rPr>
              <a:t>1</a:t>
            </a:r>
            <a:r>
              <a:rPr lang="en-US" dirty="0" smtClean="0">
                <a:solidFill>
                  <a:srgbClr val="112E68"/>
                </a:solidFill>
              </a:rPr>
              <a:t>0 minutes before start - line-up </a:t>
            </a:r>
            <a:r>
              <a:rPr lang="hu-HU" dirty="0" smtClean="0">
                <a:solidFill>
                  <a:srgbClr val="112E68"/>
                </a:solidFill>
              </a:rPr>
              <a:t>under the swim </a:t>
            </a:r>
            <a:r>
              <a:rPr lang="en-CA" dirty="0" smtClean="0">
                <a:solidFill>
                  <a:srgbClr val="112E68"/>
                </a:solidFill>
              </a:rPr>
              <a:t>start </a:t>
            </a:r>
            <a:r>
              <a:rPr lang="hu-HU" dirty="0" smtClean="0">
                <a:solidFill>
                  <a:srgbClr val="112E68"/>
                </a:solidFill>
              </a:rPr>
              <a:t>gantry</a:t>
            </a:r>
          </a:p>
          <a:p>
            <a:pPr marL="363538" indent="-363538" eaLnBrk="1" hangingPunct="1">
              <a:defRPr/>
            </a:pPr>
            <a:r>
              <a:rPr lang="en-US" dirty="0" smtClean="0">
                <a:solidFill>
                  <a:srgbClr val="112E68"/>
                </a:solidFill>
              </a:rPr>
              <a:t>Jog to the p</a:t>
            </a:r>
            <a:r>
              <a:rPr lang="hu-HU" dirty="0" smtClean="0">
                <a:solidFill>
                  <a:srgbClr val="112E68"/>
                </a:solidFill>
              </a:rPr>
              <a:t>latform</a:t>
            </a:r>
            <a:endParaRPr lang="en-US" dirty="0" smtClean="0">
              <a:solidFill>
                <a:srgbClr val="112E68"/>
              </a:solidFill>
            </a:endParaRPr>
          </a:p>
          <a:p>
            <a:pPr marL="363538" indent="-363538" eaLnBrk="1" hangingPunct="1">
              <a:defRPr/>
            </a:pPr>
            <a:r>
              <a:rPr lang="hu-HU" dirty="0" smtClean="0">
                <a:solidFill>
                  <a:srgbClr val="112E68"/>
                </a:solidFill>
              </a:rPr>
              <a:t>Select your position and s</a:t>
            </a:r>
            <a:r>
              <a:rPr lang="en-US" dirty="0" err="1" smtClean="0">
                <a:solidFill>
                  <a:srgbClr val="112E68"/>
                </a:solidFill>
              </a:rPr>
              <a:t>tay</a:t>
            </a:r>
            <a:r>
              <a:rPr lang="en-US" dirty="0" smtClean="0">
                <a:solidFill>
                  <a:srgbClr val="112E68"/>
                </a:solidFill>
              </a:rPr>
              <a:t> </a:t>
            </a:r>
            <a:r>
              <a:rPr lang="hu-HU" dirty="0" smtClean="0">
                <a:solidFill>
                  <a:srgbClr val="112E68"/>
                </a:solidFill>
              </a:rPr>
              <a:t>behind the line!</a:t>
            </a:r>
            <a:endParaRPr lang="en-US" dirty="0" smtClean="0">
              <a:solidFill>
                <a:srgbClr val="112E68"/>
              </a:solidFill>
            </a:endParaRPr>
          </a:p>
          <a:p>
            <a:pPr marL="363538" indent="-363538" eaLnBrk="1" hangingPunct="1">
              <a:buFontTx/>
              <a:buNone/>
              <a:defRPr/>
            </a:pPr>
            <a:r>
              <a:rPr lang="en-US" i="1" dirty="0" smtClean="0">
                <a:solidFill>
                  <a:srgbClr val="FF3300"/>
                </a:solidFill>
                <a:latin typeface="+mj-lt"/>
              </a:rPr>
              <a:t>	Athlete blocking more than one place will result DQF </a:t>
            </a:r>
            <a:endParaRPr lang="hu-HU" i="1" dirty="0" smtClean="0">
              <a:solidFill>
                <a:srgbClr val="FF3300"/>
              </a:solidFill>
              <a:latin typeface="+mj-lt"/>
            </a:endParaRPr>
          </a:p>
          <a:p>
            <a:pPr marL="363538" indent="-363538" eaLnBrk="1" hangingPunct="1">
              <a:buFontTx/>
              <a:buNone/>
              <a:defRPr/>
            </a:pPr>
            <a:endParaRPr lang="hu-HU" sz="2800" dirty="0" smtClean="0">
              <a:solidFill>
                <a:srgbClr val="112E68"/>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hu-HU" sz="4000" smtClean="0"/>
              <a:t>Start </a:t>
            </a:r>
            <a:r>
              <a:rPr lang="en-US" sz="4000" smtClean="0"/>
              <a:t>Procedure</a:t>
            </a:r>
            <a:endParaRPr lang="hu-HU" sz="4000" smtClean="0"/>
          </a:p>
        </p:txBody>
      </p:sp>
      <p:sp>
        <p:nvSpPr>
          <p:cNvPr id="14339" name="Rectangle 3"/>
          <p:cNvSpPr>
            <a:spLocks noGrp="1" noChangeArrowheads="1"/>
          </p:cNvSpPr>
          <p:nvPr>
            <p:ph type="body" idx="1"/>
          </p:nvPr>
        </p:nvSpPr>
        <p:spPr/>
        <p:txBody>
          <a:bodyPr/>
          <a:lstStyle/>
          <a:p>
            <a:pPr marL="363538" indent="-363538" eaLnBrk="1" hangingPunct="1">
              <a:buFontTx/>
              <a:buNone/>
            </a:pPr>
            <a:r>
              <a:rPr lang="hu-HU" sz="2800" b="1" u="sng" dirty="0" smtClean="0">
                <a:solidFill>
                  <a:srgbClr val="112E68"/>
                </a:solidFill>
              </a:rPr>
              <a:t>Athletes in position:</a:t>
            </a:r>
          </a:p>
          <a:p>
            <a:pPr marL="363538" indent="-363538" eaLnBrk="1" hangingPunct="1"/>
            <a:r>
              <a:rPr lang="hu-HU" dirty="0" smtClean="0">
                <a:solidFill>
                  <a:srgbClr val="112E68"/>
                </a:solidFill>
              </a:rPr>
              <a:t>The start can be given any time</a:t>
            </a:r>
            <a:r>
              <a:rPr lang="en-US" dirty="0" smtClean="0">
                <a:solidFill>
                  <a:srgbClr val="112E68"/>
                </a:solidFill>
              </a:rPr>
              <a:t> </a:t>
            </a:r>
            <a:r>
              <a:rPr lang="hu-HU" dirty="0" smtClean="0">
                <a:solidFill>
                  <a:srgbClr val="112E68"/>
                </a:solidFill>
              </a:rPr>
              <a:t>after the TD</a:t>
            </a:r>
            <a:r>
              <a:rPr lang="en-US" dirty="0" smtClean="0">
                <a:solidFill>
                  <a:srgbClr val="112E68"/>
                </a:solidFill>
              </a:rPr>
              <a:t> announces “</a:t>
            </a:r>
            <a:r>
              <a:rPr lang="es-ES" dirty="0" err="1" smtClean="0">
                <a:solidFill>
                  <a:srgbClr val="112E68"/>
                </a:solidFill>
              </a:rPr>
              <a:t>On</a:t>
            </a:r>
            <a:r>
              <a:rPr lang="en-US" dirty="0" smtClean="0">
                <a:solidFill>
                  <a:srgbClr val="112E68"/>
                </a:solidFill>
              </a:rPr>
              <a:t> your mark</a:t>
            </a:r>
            <a:r>
              <a:rPr lang="hu-HU" dirty="0" smtClean="0">
                <a:solidFill>
                  <a:srgbClr val="112E68"/>
                </a:solidFill>
              </a:rPr>
              <a:t>”</a:t>
            </a:r>
          </a:p>
          <a:p>
            <a:pPr marL="363538" indent="-363538" eaLnBrk="1" hangingPunct="1"/>
            <a:r>
              <a:rPr lang="en-US" dirty="0" smtClean="0">
                <a:solidFill>
                  <a:srgbClr val="112E68"/>
                </a:solidFill>
              </a:rPr>
              <a:t>Air </a:t>
            </a:r>
            <a:r>
              <a:rPr lang="hu-HU" dirty="0" smtClean="0">
                <a:solidFill>
                  <a:srgbClr val="112E68"/>
                </a:solidFill>
              </a:rPr>
              <a:t>h</a:t>
            </a:r>
            <a:r>
              <a:rPr lang="en-US" dirty="0" err="1" smtClean="0">
                <a:solidFill>
                  <a:srgbClr val="112E68"/>
                </a:solidFill>
              </a:rPr>
              <a:t>orn</a:t>
            </a:r>
            <a:r>
              <a:rPr lang="en-US" dirty="0" smtClean="0">
                <a:solidFill>
                  <a:srgbClr val="112E68"/>
                </a:solidFill>
              </a:rPr>
              <a:t> </a:t>
            </a:r>
            <a:r>
              <a:rPr lang="hu-HU" dirty="0" smtClean="0">
                <a:solidFill>
                  <a:srgbClr val="112E68"/>
                </a:solidFill>
              </a:rPr>
              <a:t>b</a:t>
            </a:r>
            <a:r>
              <a:rPr lang="en-US" dirty="0" smtClean="0">
                <a:solidFill>
                  <a:srgbClr val="112E68"/>
                </a:solidFill>
              </a:rPr>
              <a:t>last</a:t>
            </a:r>
            <a:endParaRPr lang="hu-HU" dirty="0" smtClean="0">
              <a:solidFill>
                <a:schemeClr val="folHlink"/>
              </a:solidFill>
            </a:endParaRPr>
          </a:p>
          <a:p>
            <a:pPr marL="363538" indent="-363538" eaLnBrk="1" hangingPunct="1"/>
            <a:r>
              <a:rPr lang="hu-HU" dirty="0" smtClean="0">
                <a:solidFill>
                  <a:srgbClr val="112E68"/>
                </a:solidFill>
              </a:rPr>
              <a:t>T</a:t>
            </a:r>
            <a:r>
              <a:rPr lang="en-US" dirty="0" smtClean="0">
                <a:solidFill>
                  <a:srgbClr val="112E68"/>
                </a:solidFill>
              </a:rPr>
              <a:t>he </a:t>
            </a:r>
            <a:r>
              <a:rPr lang="hu-HU" dirty="0" smtClean="0">
                <a:solidFill>
                  <a:srgbClr val="112E68"/>
                </a:solidFill>
              </a:rPr>
              <a:t>r</a:t>
            </a:r>
            <a:r>
              <a:rPr lang="en-US" dirty="0" smtClean="0">
                <a:solidFill>
                  <a:srgbClr val="112E68"/>
                </a:solidFill>
              </a:rPr>
              <a:t>ace starts</a:t>
            </a:r>
          </a:p>
          <a:p>
            <a:pPr marL="363538" indent="-363538" eaLnBrk="1" hangingPunct="1">
              <a:buFontTx/>
              <a:buNone/>
            </a:pPr>
            <a:r>
              <a:rPr lang="en-US" i="1" dirty="0" smtClean="0">
                <a:solidFill>
                  <a:srgbClr val="FF3300"/>
                </a:solidFill>
              </a:rPr>
              <a:t>	Athletes not moving forward at the start will </a:t>
            </a:r>
            <a:r>
              <a:rPr lang="hu-HU" i="1" dirty="0" smtClean="0">
                <a:solidFill>
                  <a:srgbClr val="FF3300"/>
                </a:solidFill>
              </a:rPr>
              <a:t>receive a time penalty of 1</a:t>
            </a:r>
            <a:r>
              <a:rPr lang="es-MX" i="1" dirty="0" smtClean="0">
                <a:solidFill>
                  <a:srgbClr val="FF3300"/>
                </a:solidFill>
              </a:rPr>
              <a:t>0</a:t>
            </a:r>
            <a:r>
              <a:rPr lang="hu-HU" i="1" dirty="0" smtClean="0">
                <a:solidFill>
                  <a:srgbClr val="FF3300"/>
                </a:solidFill>
              </a:rPr>
              <a:t> seconds in TA1.</a:t>
            </a:r>
          </a:p>
          <a:p>
            <a:pPr marL="363538" indent="-363538" eaLnBrk="1" hangingPunct="1"/>
            <a:endParaRPr lang="en-US" dirty="0" smtClean="0">
              <a:solidFill>
                <a:srgbClr val="112E68"/>
              </a:solidFill>
            </a:endParaRPr>
          </a:p>
          <a:p>
            <a:pPr marL="363538" indent="-363538" eaLnBrk="1" hangingPunct="1">
              <a:buFontTx/>
              <a:buNone/>
            </a:pPr>
            <a:endParaRPr lang="hu-HU" sz="2800" dirty="0" smtClean="0">
              <a:solidFill>
                <a:srgbClr val="112E68"/>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hu-HU" sz="4000" smtClean="0"/>
              <a:t>False </a:t>
            </a:r>
            <a:r>
              <a:rPr lang="en-US" sz="4000" smtClean="0"/>
              <a:t>Start Procedure</a:t>
            </a:r>
            <a:r>
              <a:rPr lang="hu-HU" sz="4000" smtClean="0"/>
              <a:t>s</a:t>
            </a:r>
          </a:p>
        </p:txBody>
      </p:sp>
      <p:sp>
        <p:nvSpPr>
          <p:cNvPr id="15363" name="Rectangle 3"/>
          <p:cNvSpPr>
            <a:spLocks noGrp="1" noChangeArrowheads="1"/>
          </p:cNvSpPr>
          <p:nvPr>
            <p:ph type="body" idx="1"/>
          </p:nvPr>
        </p:nvSpPr>
        <p:spPr>
          <a:xfrm>
            <a:off x="900113" y="1341438"/>
            <a:ext cx="7510462" cy="4810125"/>
          </a:xfrm>
        </p:spPr>
        <p:txBody>
          <a:bodyPr/>
          <a:lstStyle/>
          <a:p>
            <a:pPr marL="363538" indent="-363538" eaLnBrk="1" hangingPunct="1">
              <a:buFontTx/>
              <a:buNone/>
            </a:pPr>
            <a:r>
              <a:rPr lang="hu-HU" sz="2800" b="1" u="sng" dirty="0" smtClean="0">
                <a:solidFill>
                  <a:srgbClr val="112E68"/>
                </a:solidFill>
              </a:rPr>
              <a:t>False</a:t>
            </a:r>
            <a:r>
              <a:rPr lang="en-US" sz="2800" b="1" u="sng" dirty="0" smtClean="0">
                <a:solidFill>
                  <a:srgbClr val="112E68"/>
                </a:solidFill>
              </a:rPr>
              <a:t> start</a:t>
            </a:r>
            <a:r>
              <a:rPr lang="hu-HU" sz="2800" b="1" u="sng" dirty="0" smtClean="0">
                <a:solidFill>
                  <a:srgbClr val="112E68"/>
                </a:solidFill>
              </a:rPr>
              <a:t> </a:t>
            </a:r>
            <a:r>
              <a:rPr lang="es-ES" sz="2800" b="1" u="sng" dirty="0" err="1" smtClean="0">
                <a:solidFill>
                  <a:srgbClr val="112E68"/>
                </a:solidFill>
              </a:rPr>
              <a:t>Example</a:t>
            </a:r>
            <a:r>
              <a:rPr lang="es-ES" sz="2800" b="1" u="sng" dirty="0" smtClean="0">
                <a:solidFill>
                  <a:srgbClr val="112E68"/>
                </a:solidFill>
              </a:rPr>
              <a:t> </a:t>
            </a:r>
            <a:r>
              <a:rPr lang="hu-HU" sz="2800" b="1" u="sng" dirty="0" smtClean="0">
                <a:solidFill>
                  <a:srgbClr val="112E68"/>
                </a:solidFill>
              </a:rPr>
              <a:t>1</a:t>
            </a:r>
            <a:r>
              <a:rPr lang="es-ES" sz="2800" b="1" u="sng" dirty="0" smtClean="0">
                <a:solidFill>
                  <a:srgbClr val="112E68"/>
                </a:solidFill>
              </a:rPr>
              <a:t>:</a:t>
            </a:r>
            <a:r>
              <a:rPr lang="es-ES" sz="2800" u="sng" dirty="0" smtClean="0">
                <a:solidFill>
                  <a:srgbClr val="112E68"/>
                </a:solidFill>
              </a:rPr>
              <a:t> </a:t>
            </a:r>
            <a:endParaRPr lang="hu-HU" sz="2800" u="sng" dirty="0" smtClean="0">
              <a:solidFill>
                <a:srgbClr val="112E68"/>
              </a:solidFill>
            </a:endParaRPr>
          </a:p>
          <a:p>
            <a:pPr marL="363538" indent="-363538" eaLnBrk="1" hangingPunct="1"/>
            <a:r>
              <a:rPr lang="en-US" dirty="0" smtClean="0">
                <a:solidFill>
                  <a:srgbClr val="112E68"/>
                </a:solidFill>
              </a:rPr>
              <a:t>Several horn blasts</a:t>
            </a:r>
            <a:endParaRPr lang="hu-HU" dirty="0" smtClean="0">
              <a:solidFill>
                <a:srgbClr val="112E68"/>
              </a:solidFill>
            </a:endParaRPr>
          </a:p>
          <a:p>
            <a:pPr marL="363538" indent="-363538" eaLnBrk="1" hangingPunct="1"/>
            <a:r>
              <a:rPr lang="hu-HU" dirty="0" smtClean="0">
                <a:solidFill>
                  <a:srgbClr val="112E68"/>
                </a:solidFill>
              </a:rPr>
              <a:t>Kayaks in front of you</a:t>
            </a:r>
          </a:p>
          <a:p>
            <a:pPr marL="363538" indent="-363538" eaLnBrk="1" hangingPunct="1"/>
            <a:r>
              <a:rPr lang="hu-HU" dirty="0" smtClean="0">
                <a:solidFill>
                  <a:srgbClr val="112E68"/>
                </a:solidFill>
              </a:rPr>
              <a:t>E</a:t>
            </a:r>
            <a:r>
              <a:rPr lang="en-US" dirty="0" smtClean="0">
                <a:solidFill>
                  <a:srgbClr val="112E68"/>
                </a:solidFill>
              </a:rPr>
              <a:t>very</a:t>
            </a:r>
            <a:r>
              <a:rPr lang="hu-HU" dirty="0" smtClean="0">
                <a:solidFill>
                  <a:srgbClr val="112E68"/>
                </a:solidFill>
              </a:rPr>
              <a:t>one</a:t>
            </a:r>
            <a:r>
              <a:rPr lang="en-US" dirty="0" smtClean="0">
                <a:solidFill>
                  <a:srgbClr val="112E68"/>
                </a:solidFill>
              </a:rPr>
              <a:t> </a:t>
            </a:r>
            <a:r>
              <a:rPr lang="hu-HU" dirty="0" smtClean="0">
                <a:solidFill>
                  <a:srgbClr val="112E68"/>
                </a:solidFill>
              </a:rPr>
              <a:t>go</a:t>
            </a:r>
            <a:r>
              <a:rPr lang="en-US" dirty="0" smtClean="0">
                <a:solidFill>
                  <a:srgbClr val="112E68"/>
                </a:solidFill>
              </a:rPr>
              <a:t>e</a:t>
            </a:r>
            <a:r>
              <a:rPr lang="hu-HU" dirty="0" smtClean="0">
                <a:solidFill>
                  <a:srgbClr val="112E68"/>
                </a:solidFill>
              </a:rPr>
              <a:t>s</a:t>
            </a:r>
            <a:r>
              <a:rPr lang="en-US" dirty="0" smtClean="0">
                <a:solidFill>
                  <a:srgbClr val="112E68"/>
                </a:solidFill>
              </a:rPr>
              <a:t> back to her</a:t>
            </a:r>
            <a:r>
              <a:rPr lang="hu-HU" dirty="0" smtClean="0">
                <a:solidFill>
                  <a:srgbClr val="112E68"/>
                </a:solidFill>
              </a:rPr>
              <a:t>/</a:t>
            </a:r>
            <a:r>
              <a:rPr lang="en-US" dirty="0" smtClean="0">
                <a:solidFill>
                  <a:srgbClr val="112E68"/>
                </a:solidFill>
              </a:rPr>
              <a:t>his spot</a:t>
            </a:r>
            <a:endParaRPr lang="hu-HU" dirty="0" smtClean="0">
              <a:solidFill>
                <a:srgbClr val="112E68"/>
              </a:solidFill>
            </a:endParaRPr>
          </a:p>
          <a:p>
            <a:pPr marL="363538" indent="-363538" eaLnBrk="1" hangingPunct="1">
              <a:buFontTx/>
              <a:buNone/>
            </a:pPr>
            <a:r>
              <a:rPr lang="hu-HU" sz="2800" b="1" u="sng" dirty="0" smtClean="0">
                <a:solidFill>
                  <a:srgbClr val="112E68"/>
                </a:solidFill>
              </a:rPr>
              <a:t>False start </a:t>
            </a:r>
            <a:r>
              <a:rPr lang="es-ES" sz="2800" b="1" u="sng" dirty="0" smtClean="0">
                <a:solidFill>
                  <a:srgbClr val="112E68"/>
                </a:solidFill>
              </a:rPr>
              <a:t> </a:t>
            </a:r>
            <a:r>
              <a:rPr lang="es-ES" sz="2800" b="1" u="sng" dirty="0" err="1" smtClean="0">
                <a:solidFill>
                  <a:srgbClr val="112E68"/>
                </a:solidFill>
              </a:rPr>
              <a:t>Example</a:t>
            </a:r>
            <a:r>
              <a:rPr lang="es-ES" sz="2800" b="1" u="sng" dirty="0" smtClean="0">
                <a:solidFill>
                  <a:srgbClr val="112E68"/>
                </a:solidFill>
              </a:rPr>
              <a:t> </a:t>
            </a:r>
            <a:r>
              <a:rPr lang="hu-HU" sz="2800" b="1" u="sng" dirty="0" smtClean="0">
                <a:solidFill>
                  <a:srgbClr val="112E68"/>
                </a:solidFill>
              </a:rPr>
              <a:t>2</a:t>
            </a:r>
            <a:r>
              <a:rPr lang="es-ES" sz="2800" b="1" u="sng" dirty="0" smtClean="0">
                <a:solidFill>
                  <a:srgbClr val="112E68"/>
                </a:solidFill>
              </a:rPr>
              <a:t>:</a:t>
            </a:r>
            <a:endParaRPr lang="hu-HU" sz="2800" b="1" u="sng" dirty="0" smtClean="0">
              <a:solidFill>
                <a:srgbClr val="112E68"/>
              </a:solidFill>
            </a:endParaRPr>
          </a:p>
          <a:p>
            <a:pPr marL="363538" indent="-363538" eaLnBrk="1" hangingPunct="1"/>
            <a:r>
              <a:rPr lang="hu-HU" dirty="0" smtClean="0">
                <a:solidFill>
                  <a:srgbClr val="112E68"/>
                </a:solidFill>
              </a:rPr>
              <a:t>If someone starts before the horn and everyone else starts with the horn, the athlete who false started will receive a time penalty of 1</a:t>
            </a:r>
            <a:r>
              <a:rPr lang="es-MX" dirty="0" smtClean="0">
                <a:solidFill>
                  <a:srgbClr val="112E68"/>
                </a:solidFill>
              </a:rPr>
              <a:t>0</a:t>
            </a:r>
            <a:r>
              <a:rPr lang="hu-HU" dirty="0" smtClean="0">
                <a:solidFill>
                  <a:srgbClr val="112E68"/>
                </a:solidFill>
              </a:rPr>
              <a:t> seconds in TA1.</a:t>
            </a:r>
          </a:p>
          <a:p>
            <a:pPr marL="363538" indent="-363538" eaLnBrk="1" hangingPunct="1"/>
            <a:r>
              <a:rPr lang="hu-HU" dirty="0" smtClean="0">
                <a:solidFill>
                  <a:srgbClr val="112E68"/>
                </a:solidFill>
              </a:rPr>
              <a:t>During the time penalty athlete can not take any equipment!</a:t>
            </a:r>
            <a:endParaRPr lang="hu-HU" sz="2800" dirty="0" smtClean="0">
              <a:solidFill>
                <a:srgbClr val="112E68"/>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The Course</a:t>
            </a:r>
            <a:endParaRPr lang="hu-HU" sz="4000" smtClean="0"/>
          </a:p>
        </p:txBody>
      </p:sp>
      <p:sp>
        <p:nvSpPr>
          <p:cNvPr id="16387" name="Rectangle 3"/>
          <p:cNvSpPr>
            <a:spLocks noGrp="1" noChangeArrowheads="1"/>
          </p:cNvSpPr>
          <p:nvPr>
            <p:ph type="body" idx="1"/>
          </p:nvPr>
        </p:nvSpPr>
        <p:spPr/>
        <p:txBody>
          <a:bodyPr/>
          <a:lstStyle/>
          <a:p>
            <a:pPr marL="0" indent="0" eaLnBrk="1" hangingPunct="1">
              <a:lnSpc>
                <a:spcPct val="90000"/>
              </a:lnSpc>
              <a:buFontTx/>
              <a:buNone/>
            </a:pPr>
            <a:r>
              <a:rPr lang="hu-HU" sz="2800" b="1" u="sng" dirty="0" smtClean="0">
                <a:solidFill>
                  <a:srgbClr val="112E68"/>
                </a:solidFill>
              </a:rPr>
              <a:t>Swim</a:t>
            </a:r>
          </a:p>
          <a:p>
            <a:pPr marL="0" indent="0" eaLnBrk="1" hangingPunct="1">
              <a:lnSpc>
                <a:spcPct val="90000"/>
              </a:lnSpc>
              <a:buFontTx/>
              <a:buNone/>
            </a:pPr>
            <a:r>
              <a:rPr lang="es-MX" sz="2800" dirty="0" smtClean="0">
                <a:solidFill>
                  <a:srgbClr val="112E68"/>
                </a:solidFill>
              </a:rPr>
              <a:t>Point </a:t>
            </a:r>
            <a:r>
              <a:rPr lang="es-MX" sz="2800" dirty="0" err="1" smtClean="0">
                <a:solidFill>
                  <a:srgbClr val="112E68"/>
                </a:solidFill>
              </a:rPr>
              <a:t>to</a:t>
            </a:r>
            <a:r>
              <a:rPr lang="es-MX" sz="2800" dirty="0" smtClean="0">
                <a:solidFill>
                  <a:srgbClr val="112E68"/>
                </a:solidFill>
              </a:rPr>
              <a:t> </a:t>
            </a:r>
            <a:r>
              <a:rPr lang="es-MX" sz="2800" dirty="0" err="1" smtClean="0">
                <a:solidFill>
                  <a:srgbClr val="112E68"/>
                </a:solidFill>
              </a:rPr>
              <a:t>point</a:t>
            </a:r>
            <a:r>
              <a:rPr lang="es-MX" sz="2800" dirty="0" smtClean="0">
                <a:solidFill>
                  <a:srgbClr val="112E68"/>
                </a:solidFill>
              </a:rPr>
              <a:t>. </a:t>
            </a:r>
            <a:r>
              <a:rPr lang="hu-HU" sz="2800" dirty="0" smtClean="0">
                <a:solidFill>
                  <a:srgbClr val="112E68"/>
                </a:solidFill>
              </a:rPr>
              <a:t> </a:t>
            </a:r>
            <a:r>
              <a:rPr lang="es-MX" sz="2800" dirty="0" smtClean="0">
                <a:solidFill>
                  <a:srgbClr val="112E68"/>
                </a:solidFill>
              </a:rPr>
              <a:t>750 </a:t>
            </a:r>
            <a:r>
              <a:rPr lang="es-MX" sz="2800" dirty="0" err="1" smtClean="0">
                <a:solidFill>
                  <a:srgbClr val="112E68"/>
                </a:solidFill>
              </a:rPr>
              <a:t>mts</a:t>
            </a:r>
            <a:endParaRPr lang="hu-HU" sz="2800" dirty="0" smtClean="0">
              <a:solidFill>
                <a:srgbClr val="112E68"/>
              </a:solidFill>
            </a:endParaRPr>
          </a:p>
          <a:p>
            <a:pPr marL="0" indent="0" eaLnBrk="1" hangingPunct="1">
              <a:lnSpc>
                <a:spcPct val="90000"/>
              </a:lnSpc>
              <a:buFontTx/>
              <a:buNone/>
            </a:pPr>
            <a:endParaRPr lang="hu-HU" sz="2800" dirty="0" smtClean="0">
              <a:solidFill>
                <a:srgbClr val="112E68"/>
              </a:solidFill>
            </a:endParaRPr>
          </a:p>
          <a:p>
            <a:pPr marL="0" indent="0" eaLnBrk="1" hangingPunct="1">
              <a:lnSpc>
                <a:spcPct val="90000"/>
              </a:lnSpc>
              <a:buFontTx/>
              <a:buNone/>
            </a:pPr>
            <a:r>
              <a:rPr lang="hu-HU" sz="2800" b="1" u="sng" dirty="0" smtClean="0">
                <a:solidFill>
                  <a:srgbClr val="112E68"/>
                </a:solidFill>
              </a:rPr>
              <a:t>Bike</a:t>
            </a:r>
          </a:p>
          <a:p>
            <a:pPr marL="0" indent="0" eaLnBrk="1" hangingPunct="1">
              <a:lnSpc>
                <a:spcPct val="90000"/>
              </a:lnSpc>
              <a:buFontTx/>
              <a:buNone/>
            </a:pPr>
            <a:r>
              <a:rPr lang="es-MX" sz="2800" dirty="0" smtClean="0">
                <a:solidFill>
                  <a:srgbClr val="112E68"/>
                </a:solidFill>
              </a:rPr>
              <a:t>4 </a:t>
            </a:r>
            <a:r>
              <a:rPr lang="hu-HU" sz="2800" dirty="0" smtClean="0">
                <a:solidFill>
                  <a:srgbClr val="112E68"/>
                </a:solidFill>
              </a:rPr>
              <a:t>laps of </a:t>
            </a:r>
            <a:r>
              <a:rPr lang="es-MX" sz="2800" dirty="0" smtClean="0">
                <a:solidFill>
                  <a:srgbClr val="112E68"/>
                </a:solidFill>
              </a:rPr>
              <a:t> 4.80</a:t>
            </a:r>
            <a:r>
              <a:rPr lang="en-US" sz="2800" dirty="0" smtClean="0">
                <a:solidFill>
                  <a:srgbClr val="112E68"/>
                </a:solidFill>
              </a:rPr>
              <a:t>km</a:t>
            </a:r>
          </a:p>
          <a:p>
            <a:pPr marL="0" indent="0" eaLnBrk="1" hangingPunct="1">
              <a:lnSpc>
                <a:spcPct val="90000"/>
              </a:lnSpc>
              <a:buFontTx/>
              <a:buNone/>
            </a:pPr>
            <a:endParaRPr lang="hu-HU" sz="2800" dirty="0" smtClean="0">
              <a:solidFill>
                <a:srgbClr val="112E68"/>
              </a:solidFill>
            </a:endParaRPr>
          </a:p>
          <a:p>
            <a:pPr marL="0" indent="0" eaLnBrk="1" hangingPunct="1">
              <a:lnSpc>
                <a:spcPct val="90000"/>
              </a:lnSpc>
              <a:buFontTx/>
              <a:buNone/>
            </a:pPr>
            <a:r>
              <a:rPr lang="hu-HU" sz="2800" b="1" u="sng" dirty="0" smtClean="0">
                <a:solidFill>
                  <a:srgbClr val="112E68"/>
                </a:solidFill>
              </a:rPr>
              <a:t>Run</a:t>
            </a:r>
          </a:p>
          <a:p>
            <a:pPr marL="0" indent="0" eaLnBrk="1" hangingPunct="1">
              <a:lnSpc>
                <a:spcPct val="90000"/>
              </a:lnSpc>
              <a:buFontTx/>
              <a:buNone/>
            </a:pPr>
            <a:r>
              <a:rPr lang="es-MX" sz="2800" dirty="0" smtClean="0">
                <a:solidFill>
                  <a:srgbClr val="112E68"/>
                </a:solidFill>
              </a:rPr>
              <a:t>2 </a:t>
            </a:r>
            <a:r>
              <a:rPr lang="hu-HU" sz="2800" dirty="0" smtClean="0">
                <a:solidFill>
                  <a:srgbClr val="112E68"/>
                </a:solidFill>
              </a:rPr>
              <a:t>laps of </a:t>
            </a:r>
            <a:r>
              <a:rPr lang="es-MX" sz="2800" dirty="0" smtClean="0">
                <a:solidFill>
                  <a:srgbClr val="112E68"/>
                </a:solidFill>
              </a:rPr>
              <a:t>2.5 </a:t>
            </a:r>
            <a:r>
              <a:rPr lang="en-US" sz="2800" dirty="0" smtClean="0">
                <a:solidFill>
                  <a:srgbClr val="112E68"/>
                </a:solidFill>
              </a:rPr>
              <a:t>km</a:t>
            </a:r>
            <a:endParaRPr lang="hu-HU" sz="2800" dirty="0" smtClean="0">
              <a:solidFill>
                <a:srgbClr val="112E68"/>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u-HU" sz="4000" smtClean="0"/>
              <a:t>Swim course</a:t>
            </a:r>
          </a:p>
        </p:txBody>
      </p:sp>
      <p:sp>
        <p:nvSpPr>
          <p:cNvPr id="18435" name="Rectangle 3"/>
          <p:cNvSpPr>
            <a:spLocks noGrp="1" noChangeArrowheads="1"/>
          </p:cNvSpPr>
          <p:nvPr>
            <p:ph type="body" idx="1"/>
          </p:nvPr>
        </p:nvSpPr>
        <p:spPr/>
        <p:txBody>
          <a:bodyPr/>
          <a:lstStyle/>
          <a:p>
            <a:pPr marL="363538" indent="-363538" eaLnBrk="1" hangingPunct="1"/>
            <a:r>
              <a:rPr lang="en-US" sz="2800" dirty="0" smtClean="0">
                <a:solidFill>
                  <a:srgbClr val="112E68"/>
                </a:solidFill>
              </a:rPr>
              <a:t>Water temperature: </a:t>
            </a:r>
            <a:r>
              <a:rPr lang="es-MX" sz="2800" dirty="0" smtClean="0">
                <a:solidFill>
                  <a:srgbClr val="112E68"/>
                </a:solidFill>
              </a:rPr>
              <a:t>21.7</a:t>
            </a:r>
            <a:r>
              <a:rPr lang="en-US" sz="2800" dirty="0" smtClean="0">
                <a:solidFill>
                  <a:srgbClr val="112E68"/>
                </a:solidFill>
              </a:rPr>
              <a:t>°</a:t>
            </a:r>
            <a:r>
              <a:rPr lang="hu-HU" sz="2800" dirty="0" smtClean="0">
                <a:solidFill>
                  <a:srgbClr val="112E68"/>
                </a:solidFill>
              </a:rPr>
              <a:t>C</a:t>
            </a:r>
            <a:endParaRPr lang="en-US" sz="2800" dirty="0" smtClean="0">
              <a:solidFill>
                <a:srgbClr val="112E68"/>
              </a:solidFill>
            </a:endParaRPr>
          </a:p>
          <a:p>
            <a:pPr marL="363538" indent="-363538" eaLnBrk="1" hangingPunct="1"/>
            <a:r>
              <a:rPr lang="en-US" sz="2800" dirty="0" smtClean="0">
                <a:solidFill>
                  <a:srgbClr val="112E68"/>
                </a:solidFill>
              </a:rPr>
              <a:t>Wetsuit not </a:t>
            </a:r>
            <a:r>
              <a:rPr lang="hu-HU" sz="2800" dirty="0" smtClean="0">
                <a:solidFill>
                  <a:srgbClr val="112E68"/>
                </a:solidFill>
              </a:rPr>
              <a:t>allowed </a:t>
            </a:r>
            <a:endParaRPr lang="en-US" sz="2800" dirty="0" smtClean="0">
              <a:solidFill>
                <a:schemeClr val="folHlink"/>
              </a:solidFill>
            </a:endParaRPr>
          </a:p>
          <a:p>
            <a:pPr marL="363538" indent="-363538" eaLnBrk="1" hangingPunct="1"/>
            <a:r>
              <a:rPr lang="es-MX" sz="2800" dirty="0" smtClean="0">
                <a:solidFill>
                  <a:srgbClr val="112E68"/>
                </a:solidFill>
              </a:rPr>
              <a:t>750 </a:t>
            </a:r>
            <a:r>
              <a:rPr lang="es-MX" sz="2800" dirty="0" err="1" smtClean="0">
                <a:solidFill>
                  <a:srgbClr val="112E68"/>
                </a:solidFill>
              </a:rPr>
              <a:t>mts</a:t>
            </a:r>
            <a:r>
              <a:rPr lang="es-MX" sz="2800" dirty="0" smtClean="0">
                <a:solidFill>
                  <a:srgbClr val="112E68"/>
                </a:solidFill>
              </a:rPr>
              <a:t> </a:t>
            </a:r>
            <a:r>
              <a:rPr lang="es-MX" sz="2800" dirty="0" err="1" smtClean="0">
                <a:solidFill>
                  <a:srgbClr val="112E68"/>
                </a:solidFill>
              </a:rPr>
              <a:t>point</a:t>
            </a:r>
            <a:r>
              <a:rPr lang="es-MX" sz="2800" dirty="0" smtClean="0">
                <a:solidFill>
                  <a:srgbClr val="112E68"/>
                </a:solidFill>
              </a:rPr>
              <a:t> </a:t>
            </a:r>
            <a:r>
              <a:rPr lang="es-MX" sz="2800" dirty="0" err="1" smtClean="0">
                <a:solidFill>
                  <a:srgbClr val="112E68"/>
                </a:solidFill>
              </a:rPr>
              <a:t>to</a:t>
            </a:r>
            <a:r>
              <a:rPr lang="es-MX" sz="2800" dirty="0" smtClean="0">
                <a:solidFill>
                  <a:srgbClr val="112E68"/>
                </a:solidFill>
              </a:rPr>
              <a:t> </a:t>
            </a:r>
            <a:r>
              <a:rPr lang="es-MX" sz="2800" dirty="0" err="1" smtClean="0">
                <a:solidFill>
                  <a:srgbClr val="112E68"/>
                </a:solidFill>
              </a:rPr>
              <a:t>point</a:t>
            </a:r>
            <a:r>
              <a:rPr lang="es-MX" sz="2800" dirty="0" smtClean="0">
                <a:solidFill>
                  <a:srgbClr val="112E68"/>
                </a:solidFill>
              </a:rPr>
              <a:t> </a:t>
            </a:r>
            <a:r>
              <a:rPr lang="es-MX" sz="2800" dirty="0" err="1" smtClean="0">
                <a:solidFill>
                  <a:srgbClr val="112E68"/>
                </a:solidFill>
              </a:rPr>
              <a:t>swim</a:t>
            </a:r>
            <a:endParaRPr lang="en-US" sz="2800" dirty="0" smtClean="0">
              <a:solidFill>
                <a:srgbClr val="112E68"/>
              </a:solidFill>
            </a:endParaRPr>
          </a:p>
          <a:p>
            <a:pPr marL="363538" indent="-363538" eaLnBrk="1" hangingPunct="1"/>
            <a:r>
              <a:rPr lang="en-US" sz="2800" dirty="0" smtClean="0">
                <a:solidFill>
                  <a:srgbClr val="112E68"/>
                </a:solidFill>
              </a:rPr>
              <a:t>Take cap, goggles</a:t>
            </a:r>
            <a:r>
              <a:rPr lang="hu-HU" sz="2800" dirty="0" smtClean="0">
                <a:solidFill>
                  <a:srgbClr val="112E68"/>
                </a:solidFill>
              </a:rPr>
              <a:t> </a:t>
            </a:r>
            <a:r>
              <a:rPr lang="en-US" sz="2800" dirty="0" smtClean="0">
                <a:solidFill>
                  <a:srgbClr val="112E68"/>
                </a:solidFill>
              </a:rPr>
              <a:t>to transition</a:t>
            </a:r>
            <a:r>
              <a:rPr lang="hu-HU" sz="2800" dirty="0" smtClean="0">
                <a:solidFill>
                  <a:srgbClr val="112E68"/>
                </a:solidFill>
              </a:rPr>
              <a:t> into your box</a:t>
            </a:r>
            <a:endParaRPr lang="en-GB" sz="2800" dirty="0" smtClean="0">
              <a:solidFill>
                <a:srgbClr val="112E68"/>
              </a:solidFill>
            </a:endParaRPr>
          </a:p>
          <a:p>
            <a:pPr marL="363538" indent="-363538" eaLnBrk="1" hangingPunct="1"/>
            <a:endParaRPr lang="hu-HU" sz="2800" dirty="0" smtClean="0">
              <a:solidFill>
                <a:srgbClr val="112E68"/>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33256"/>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971550" y="260350"/>
            <a:ext cx="7956550" cy="720725"/>
          </a:xfrm>
          <a:prstGeom prst="rect">
            <a:avLst/>
          </a:prstGeom>
          <a:noFill/>
          <a:ln w="9525">
            <a:noFill/>
            <a:miter lim="800000"/>
            <a:headEnd/>
            <a:tailEnd/>
          </a:ln>
        </p:spPr>
        <p:txBody>
          <a:bodyPr lIns="0" tIns="0"/>
          <a:lstStyle/>
          <a:p>
            <a:r>
              <a:rPr lang="hu-HU" sz="4000" b="1">
                <a:solidFill>
                  <a:srgbClr val="112E68"/>
                </a:solidFill>
              </a:rPr>
              <a:t>Swim course</a:t>
            </a:r>
            <a:r>
              <a:rPr lang="en-US" sz="4000" b="1">
                <a:solidFill>
                  <a:srgbClr val="112E68"/>
                </a:solidFill>
              </a:rPr>
              <a:t> Map</a:t>
            </a:r>
            <a:endParaRPr lang="hu-HU" sz="4000" b="1">
              <a:solidFill>
                <a:srgbClr val="112E68"/>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 y="1340768"/>
            <a:ext cx="9017965" cy="4680520"/>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93" y="5987033"/>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Swim Exit</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860380"/>
            <a:ext cx="5688632" cy="4248917"/>
          </a:xfrm>
          <a:prstGeom prst="rect">
            <a:avLst/>
          </a:prstGeom>
          <a:scene3d>
            <a:camera prst="orthographicFront">
              <a:rot lat="0" lon="0" rev="16200000"/>
            </a:camera>
            <a:lightRig rig="threePt" dir="t"/>
          </a:scene3d>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892432"/>
      </p:ext>
    </p:extLst>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smtClean="0"/>
              <a:t>Transition Area </a:t>
            </a:r>
            <a:endParaRPr lang="hu-HU" sz="4000" dirty="0" smtClean="0">
              <a:solidFill>
                <a:schemeClr val="folHlink"/>
              </a:solidFill>
            </a:endParaRPr>
          </a:p>
        </p:txBody>
      </p:sp>
      <p:sp>
        <p:nvSpPr>
          <p:cNvPr id="21507" name="Rectangle 6"/>
          <p:cNvSpPr>
            <a:spLocks noGrp="1" noChangeArrowheads="1"/>
          </p:cNvSpPr>
          <p:nvPr>
            <p:ph type="body" idx="1"/>
          </p:nvPr>
        </p:nvSpPr>
        <p:spPr>
          <a:xfrm>
            <a:off x="157163" y="1284288"/>
            <a:ext cx="8736012" cy="5184775"/>
          </a:xfrm>
        </p:spPr>
        <p:txBody>
          <a:bodyPr/>
          <a:lstStyle/>
          <a:p>
            <a:pPr lvl="1" eaLnBrk="1" hangingPunct="1"/>
            <a:r>
              <a:rPr lang="hu-HU" b="1" dirty="0" smtClean="0">
                <a:solidFill>
                  <a:srgbClr val="112E68"/>
                </a:solidFill>
              </a:rPr>
              <a:t>Individual Bike Racks – number, name and country flag</a:t>
            </a:r>
          </a:p>
          <a:p>
            <a:pPr lvl="1" eaLnBrk="1" hangingPunct="1"/>
            <a:r>
              <a:rPr lang="hu-HU" b="1" dirty="0" smtClean="0">
                <a:solidFill>
                  <a:srgbClr val="112E68"/>
                </a:solidFill>
              </a:rPr>
              <a:t>Running shoes </a:t>
            </a:r>
            <a:r>
              <a:rPr lang="es-ES" b="1" dirty="0" smtClean="0">
                <a:solidFill>
                  <a:srgbClr val="112E68"/>
                </a:solidFill>
              </a:rPr>
              <a:t>in</a:t>
            </a:r>
            <a:r>
              <a:rPr lang="de-DE" b="1" dirty="0" smtClean="0">
                <a:solidFill>
                  <a:srgbClr val="112E68"/>
                </a:solidFill>
              </a:rPr>
              <a:t> front of</a:t>
            </a:r>
            <a:r>
              <a:rPr lang="hu-HU" b="1" dirty="0" smtClean="0">
                <a:solidFill>
                  <a:srgbClr val="112E68"/>
                </a:solidFill>
              </a:rPr>
              <a:t> the box, helmet on the bike</a:t>
            </a:r>
          </a:p>
          <a:p>
            <a:pPr lvl="1" eaLnBrk="1" hangingPunct="1"/>
            <a:r>
              <a:rPr lang="de-DE" b="1" dirty="0" smtClean="0">
                <a:solidFill>
                  <a:srgbClr val="112E68"/>
                </a:solidFill>
              </a:rPr>
              <a:t>Googles &amp; swim caps into the box</a:t>
            </a:r>
          </a:p>
          <a:p>
            <a:pPr lvl="1" eaLnBrk="1" hangingPunct="1"/>
            <a:r>
              <a:rPr lang="de-DE" b="1" dirty="0" smtClean="0">
                <a:solidFill>
                  <a:srgbClr val="112E68"/>
                </a:solidFill>
              </a:rPr>
              <a:t>Bags to the Athletes </a:t>
            </a:r>
            <a:r>
              <a:rPr lang="hu-HU" b="1" dirty="0" smtClean="0">
                <a:solidFill>
                  <a:srgbClr val="112E68"/>
                </a:solidFill>
              </a:rPr>
              <a:t>Lounge</a:t>
            </a:r>
          </a:p>
          <a:p>
            <a:pPr lvl="1" eaLnBrk="1" hangingPunct="1"/>
            <a:r>
              <a:rPr lang="hu-HU" b="1" dirty="0" smtClean="0">
                <a:solidFill>
                  <a:srgbClr val="112E68"/>
                </a:solidFill>
              </a:rPr>
              <a:t>Practice the flow of Transition</a:t>
            </a:r>
          </a:p>
          <a:p>
            <a:pPr lvl="2" eaLnBrk="1" hangingPunct="1"/>
            <a:r>
              <a:rPr lang="hu-HU" b="1" dirty="0" smtClean="0">
                <a:solidFill>
                  <a:srgbClr val="112E68"/>
                </a:solidFill>
              </a:rPr>
              <a:t>T1 – Rear wheel in rack, facing inside of Transition, exit using inside lane of Transition</a:t>
            </a:r>
          </a:p>
          <a:p>
            <a:pPr lvl="2" eaLnBrk="1" hangingPunct="1"/>
            <a:r>
              <a:rPr lang="hu-HU" b="1" dirty="0" smtClean="0">
                <a:solidFill>
                  <a:srgbClr val="112E68"/>
                </a:solidFill>
              </a:rPr>
              <a:t>T2 – Front wheel in rack, exit </a:t>
            </a:r>
            <a:r>
              <a:rPr lang="en-CA" b="1" dirty="0" smtClean="0">
                <a:solidFill>
                  <a:srgbClr val="112E68"/>
                </a:solidFill>
              </a:rPr>
              <a:t>down the middle </a:t>
            </a:r>
            <a:r>
              <a:rPr lang="hu-HU" b="1" dirty="0" smtClean="0">
                <a:solidFill>
                  <a:srgbClr val="112E68"/>
                </a:solidFill>
              </a:rPr>
              <a:t>of Transition</a:t>
            </a:r>
          </a:p>
          <a:p>
            <a:pPr lvl="1" eaLnBrk="1" hangingPunct="1"/>
            <a:r>
              <a:rPr lang="en-US" b="1" dirty="0" smtClean="0">
                <a:solidFill>
                  <a:srgbClr val="112E68"/>
                </a:solidFill>
              </a:rPr>
              <a:t>Mount </a:t>
            </a:r>
            <a:r>
              <a:rPr lang="es-ES" b="1" dirty="0" smtClean="0">
                <a:solidFill>
                  <a:srgbClr val="112E68"/>
                </a:solidFill>
              </a:rPr>
              <a:t>line at </a:t>
            </a:r>
            <a:r>
              <a:rPr lang="es-ES" b="1" dirty="0" err="1" smtClean="0">
                <a:solidFill>
                  <a:srgbClr val="112E68"/>
                </a:solidFill>
              </a:rPr>
              <a:t>the</a:t>
            </a:r>
            <a:r>
              <a:rPr lang="es-ES" b="1" dirty="0" smtClean="0">
                <a:solidFill>
                  <a:srgbClr val="112E68"/>
                </a:solidFill>
              </a:rPr>
              <a:t> </a:t>
            </a:r>
            <a:r>
              <a:rPr lang="es-ES" b="1" dirty="0" err="1" smtClean="0">
                <a:solidFill>
                  <a:srgbClr val="112E68"/>
                </a:solidFill>
              </a:rPr>
              <a:t>end</a:t>
            </a:r>
            <a:r>
              <a:rPr lang="es-ES" b="1" dirty="0" smtClean="0">
                <a:solidFill>
                  <a:srgbClr val="112E68"/>
                </a:solidFill>
              </a:rPr>
              <a:t> of </a:t>
            </a:r>
            <a:r>
              <a:rPr lang="es-ES" b="1" dirty="0" err="1" smtClean="0">
                <a:solidFill>
                  <a:srgbClr val="112E68"/>
                </a:solidFill>
              </a:rPr>
              <a:t>the</a:t>
            </a:r>
            <a:r>
              <a:rPr lang="es-ES" b="1" dirty="0" smtClean="0">
                <a:solidFill>
                  <a:srgbClr val="112E68"/>
                </a:solidFill>
              </a:rPr>
              <a:t> TA</a:t>
            </a:r>
            <a:endParaRPr lang="hu-HU" dirty="0" smtClean="0">
              <a:solidFill>
                <a:srgbClr val="112E68"/>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Transition Flow</a:t>
            </a:r>
            <a:endParaRPr lang="hu-HU" sz="4000" smtClean="0">
              <a:solidFill>
                <a:srgbClr val="FF33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35100"/>
            <a:ext cx="8127929" cy="4680520"/>
          </a:xfrm>
          <a:prstGeom prst="rect">
            <a:avLst/>
          </a:prstGeom>
        </p:spPr>
      </p:pic>
      <p:cxnSp>
        <p:nvCxnSpPr>
          <p:cNvPr id="28" name="Straight Arrow Connector 27"/>
          <p:cNvCxnSpPr/>
          <p:nvPr/>
        </p:nvCxnSpPr>
        <p:spPr>
          <a:xfrm flipH="1" flipV="1">
            <a:off x="7845896" y="2742456"/>
            <a:ext cx="21602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29" name="U-Turn Arrow 22528"/>
          <p:cNvSpPr/>
          <p:nvPr/>
        </p:nvSpPr>
        <p:spPr>
          <a:xfrm rot="15386757">
            <a:off x="761016" y="3192728"/>
            <a:ext cx="508308" cy="707805"/>
          </a:xfrm>
          <a:prstGeom prst="utur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2534" name="Straight Connector 22533"/>
          <p:cNvCxnSpPr/>
          <p:nvPr/>
        </p:nvCxnSpPr>
        <p:spPr>
          <a:xfrm flipV="1">
            <a:off x="1259632" y="2420888"/>
            <a:ext cx="230425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98092" y="2744924"/>
            <a:ext cx="230425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535" name="TextBox 22534"/>
          <p:cNvSpPr txBox="1"/>
          <p:nvPr/>
        </p:nvSpPr>
        <p:spPr>
          <a:xfrm>
            <a:off x="2051720" y="2753184"/>
            <a:ext cx="466794" cy="369332"/>
          </a:xfrm>
          <a:prstGeom prst="rect">
            <a:avLst/>
          </a:prstGeom>
          <a:noFill/>
        </p:spPr>
        <p:txBody>
          <a:bodyPr wrap="none" rtlCol="0">
            <a:spAutoFit/>
          </a:bodyPr>
          <a:lstStyle/>
          <a:p>
            <a:r>
              <a:rPr lang="en-CA" dirty="0" smtClean="0">
                <a:solidFill>
                  <a:schemeClr val="bg1"/>
                </a:solidFill>
              </a:rPr>
              <a:t>TZ</a:t>
            </a:r>
            <a:endParaRPr lang="en-CA" dirty="0">
              <a:solidFill>
                <a:schemeClr val="bg1"/>
              </a:solidFill>
            </a:endParaRPr>
          </a:p>
        </p:txBody>
      </p:sp>
      <p:sp>
        <p:nvSpPr>
          <p:cNvPr id="43" name="Bent-Up Arrow 42"/>
          <p:cNvSpPr/>
          <p:nvPr/>
        </p:nvSpPr>
        <p:spPr>
          <a:xfrm rot="15165932">
            <a:off x="6286148" y="2013226"/>
            <a:ext cx="1418166" cy="731520"/>
          </a:xfrm>
          <a:prstGeom prst="ben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37" name="Rectangle 22536"/>
          <p:cNvSpPr/>
          <p:nvPr/>
        </p:nvSpPr>
        <p:spPr>
          <a:xfrm rot="20422587">
            <a:off x="4251263" y="1727007"/>
            <a:ext cx="126589" cy="845465"/>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41" y="6003925"/>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35428" y="2051556"/>
            <a:ext cx="1172116" cy="369332"/>
          </a:xfrm>
          <a:prstGeom prst="rect">
            <a:avLst/>
          </a:prstGeom>
          <a:noFill/>
        </p:spPr>
        <p:txBody>
          <a:bodyPr wrap="none" rtlCol="0">
            <a:spAutoFit/>
          </a:bodyPr>
          <a:lstStyle/>
          <a:p>
            <a:r>
              <a:rPr lang="en-CA" b="1" dirty="0" smtClean="0">
                <a:solidFill>
                  <a:srgbClr val="FF0000"/>
                </a:solidFill>
              </a:rPr>
              <a:t>LOUNGE</a:t>
            </a:r>
            <a:endParaRPr lang="en-CA" b="1" dirty="0">
              <a:solidFill>
                <a:srgbClr val="FF0000"/>
              </a:solidFill>
            </a:endParaRPr>
          </a:p>
        </p:txBody>
      </p:sp>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hu-HU" sz="4000" smtClean="0"/>
              <a:t>Bike course</a:t>
            </a:r>
          </a:p>
        </p:txBody>
      </p:sp>
      <p:sp>
        <p:nvSpPr>
          <p:cNvPr id="24579" name="Rectangle 3"/>
          <p:cNvSpPr>
            <a:spLocks noGrp="1" noChangeArrowheads="1"/>
          </p:cNvSpPr>
          <p:nvPr>
            <p:ph type="body" idx="1"/>
          </p:nvPr>
        </p:nvSpPr>
        <p:spPr/>
        <p:txBody>
          <a:bodyPr/>
          <a:lstStyle/>
          <a:p>
            <a:pPr marL="363538" indent="-363538" eaLnBrk="1" hangingPunct="1"/>
            <a:r>
              <a:rPr lang="es-MX" dirty="0" smtClean="0">
                <a:solidFill>
                  <a:srgbClr val="112E68"/>
                </a:solidFill>
              </a:rPr>
              <a:t>4 </a:t>
            </a:r>
            <a:r>
              <a:rPr lang="hu-HU" dirty="0" smtClean="0">
                <a:solidFill>
                  <a:srgbClr val="112E68"/>
                </a:solidFill>
              </a:rPr>
              <a:t>l</a:t>
            </a:r>
            <a:r>
              <a:rPr lang="en-US" dirty="0" err="1" smtClean="0">
                <a:solidFill>
                  <a:srgbClr val="112E68"/>
                </a:solidFill>
              </a:rPr>
              <a:t>ap</a:t>
            </a:r>
            <a:r>
              <a:rPr lang="hu-HU" dirty="0" smtClean="0">
                <a:solidFill>
                  <a:srgbClr val="112E68"/>
                </a:solidFill>
              </a:rPr>
              <a:t>s</a:t>
            </a:r>
            <a:r>
              <a:rPr lang="en-US" dirty="0" smtClean="0">
                <a:solidFill>
                  <a:srgbClr val="112E68"/>
                </a:solidFill>
              </a:rPr>
              <a:t> total distance</a:t>
            </a:r>
            <a:r>
              <a:rPr lang="hu-HU" dirty="0" smtClean="0">
                <a:solidFill>
                  <a:srgbClr val="112E68"/>
                </a:solidFill>
              </a:rPr>
              <a:t> of</a:t>
            </a:r>
            <a:r>
              <a:rPr lang="es-MX" dirty="0" smtClean="0">
                <a:solidFill>
                  <a:srgbClr val="112E68"/>
                </a:solidFill>
              </a:rPr>
              <a:t> 19 </a:t>
            </a:r>
            <a:r>
              <a:rPr lang="es-MX" dirty="0" err="1" smtClean="0">
                <a:solidFill>
                  <a:srgbClr val="112E68"/>
                </a:solidFill>
              </a:rPr>
              <a:t>kms</a:t>
            </a:r>
            <a:endParaRPr lang="en-US" dirty="0" smtClean="0">
              <a:solidFill>
                <a:srgbClr val="112E68"/>
              </a:solidFill>
            </a:endParaRPr>
          </a:p>
          <a:p>
            <a:pPr marL="363538" indent="-363538" eaLnBrk="1" hangingPunct="1"/>
            <a:r>
              <a:rPr lang="es-ES" dirty="0" smtClean="0">
                <a:solidFill>
                  <a:srgbClr val="112E68"/>
                </a:solidFill>
              </a:rPr>
              <a:t>Flat and </a:t>
            </a:r>
            <a:r>
              <a:rPr lang="es-ES" dirty="0" err="1" smtClean="0">
                <a:solidFill>
                  <a:srgbClr val="112E68"/>
                </a:solidFill>
              </a:rPr>
              <a:t>technical</a:t>
            </a:r>
            <a:endParaRPr lang="es-ES" dirty="0" smtClean="0">
              <a:solidFill>
                <a:srgbClr val="112E68"/>
              </a:solidFill>
            </a:endParaRPr>
          </a:p>
          <a:p>
            <a:pPr marL="363538" indent="-363538" eaLnBrk="1" hangingPunct="1"/>
            <a:r>
              <a:rPr lang="es-ES" dirty="0" err="1" smtClean="0">
                <a:solidFill>
                  <a:srgbClr val="112E68"/>
                </a:solidFill>
              </a:rPr>
              <a:t>Bumps</a:t>
            </a:r>
            <a:r>
              <a:rPr lang="es-ES" dirty="0" smtClean="0">
                <a:solidFill>
                  <a:srgbClr val="112E68"/>
                </a:solidFill>
              </a:rPr>
              <a:t> – </a:t>
            </a:r>
            <a:r>
              <a:rPr lang="es-ES" dirty="0" err="1" smtClean="0">
                <a:solidFill>
                  <a:srgbClr val="112E68"/>
                </a:solidFill>
              </a:rPr>
              <a:t>painted</a:t>
            </a:r>
            <a:r>
              <a:rPr lang="es-ES" dirty="0" smtClean="0">
                <a:solidFill>
                  <a:srgbClr val="112E68"/>
                </a:solidFill>
              </a:rPr>
              <a:t> </a:t>
            </a:r>
            <a:r>
              <a:rPr lang="es-ES" dirty="0" err="1" smtClean="0">
                <a:solidFill>
                  <a:srgbClr val="112E68"/>
                </a:solidFill>
              </a:rPr>
              <a:t>yellow</a:t>
            </a:r>
            <a:endParaRPr lang="es-ES" dirty="0" smtClean="0">
              <a:solidFill>
                <a:srgbClr val="112E68"/>
              </a:solidFill>
            </a:endParaRPr>
          </a:p>
          <a:p>
            <a:pPr marL="363538" indent="-363538" eaLnBrk="1" hangingPunct="1"/>
            <a:endParaRPr lang="es-ES" dirty="0" smtClean="0">
              <a:solidFill>
                <a:schemeClr val="folHlink"/>
              </a:solidFill>
            </a:endParaRPr>
          </a:p>
          <a:p>
            <a:pPr marL="363538" indent="-363538" eaLnBrk="1" hangingPunct="1"/>
            <a:r>
              <a:rPr lang="en-US" dirty="0" smtClean="0">
                <a:solidFill>
                  <a:srgbClr val="112E68"/>
                </a:solidFill>
              </a:rPr>
              <a:t>1 Wheel St</a:t>
            </a:r>
            <a:r>
              <a:rPr lang="hu-HU" dirty="0" smtClean="0">
                <a:solidFill>
                  <a:srgbClr val="112E68"/>
                </a:solidFill>
              </a:rPr>
              <a:t>ation</a:t>
            </a:r>
          </a:p>
          <a:p>
            <a:pPr marL="900113" lvl="1" indent="-357188" eaLnBrk="1" hangingPunct="1"/>
            <a:r>
              <a:rPr lang="hu-HU" sz="2000" dirty="0" smtClean="0">
                <a:solidFill>
                  <a:srgbClr val="112E68"/>
                </a:solidFill>
              </a:rPr>
              <a:t>1 Team wheel station</a:t>
            </a:r>
          </a:p>
          <a:p>
            <a:pPr marL="900113" lvl="1" indent="-357188" eaLnBrk="1" hangingPunct="1"/>
            <a:r>
              <a:rPr lang="en-CA" sz="2000" dirty="0" smtClean="0">
                <a:solidFill>
                  <a:srgbClr val="112E68"/>
                </a:solidFill>
              </a:rPr>
              <a:t>S</a:t>
            </a:r>
            <a:r>
              <a:rPr lang="hu-HU" sz="2000" dirty="0" smtClean="0">
                <a:solidFill>
                  <a:srgbClr val="112E68"/>
                </a:solidFill>
              </a:rPr>
              <a:t>ee the map</a:t>
            </a:r>
          </a:p>
          <a:p>
            <a:pPr marL="363538" indent="-363538" eaLnBrk="1" hangingPunct="1"/>
            <a:r>
              <a:rPr lang="en-US" dirty="0" smtClean="0">
                <a:solidFill>
                  <a:srgbClr val="112E68"/>
                </a:solidFill>
              </a:rPr>
              <a:t>Lap Counter</a:t>
            </a:r>
            <a:r>
              <a:rPr lang="es-MX" dirty="0" smtClean="0">
                <a:solidFill>
                  <a:srgbClr val="112E68"/>
                </a:solidFill>
              </a:rPr>
              <a:t> in </a:t>
            </a:r>
            <a:r>
              <a:rPr lang="es-MX" dirty="0" err="1" smtClean="0">
                <a:solidFill>
                  <a:srgbClr val="112E68"/>
                </a:solidFill>
              </a:rPr>
              <a:t>front</a:t>
            </a:r>
            <a:r>
              <a:rPr lang="es-MX" dirty="0" smtClean="0">
                <a:solidFill>
                  <a:srgbClr val="112E68"/>
                </a:solidFill>
              </a:rPr>
              <a:t> of TA</a:t>
            </a:r>
            <a:endParaRPr lang="hu-HU" dirty="0" smtClean="0">
              <a:solidFill>
                <a:srgbClr val="112E68"/>
              </a:solidFill>
            </a:endParaRPr>
          </a:p>
          <a:p>
            <a:pPr marL="363538" indent="-363538" eaLnBrk="1" hangingPunct="1"/>
            <a:r>
              <a:rPr lang="en-US" dirty="0" smtClean="0">
                <a:solidFill>
                  <a:srgbClr val="112E68"/>
                </a:solidFill>
              </a:rPr>
              <a:t>Lapped athletes are out of the race</a:t>
            </a:r>
            <a:endParaRPr lang="hu-HU" dirty="0" smtClean="0">
              <a:solidFill>
                <a:srgbClr val="112E68"/>
              </a:solidFill>
            </a:endParaRPr>
          </a:p>
          <a:p>
            <a:pPr marL="900113" lvl="1" indent="-357188" eaLnBrk="1" hangingPunct="1"/>
            <a:r>
              <a:rPr lang="hu-HU" sz="2000" dirty="0" smtClean="0">
                <a:solidFill>
                  <a:srgbClr val="112E68"/>
                </a:solidFill>
              </a:rPr>
              <a:t>First runner – last biker case</a:t>
            </a:r>
            <a:r>
              <a:rPr lang="en-US" sz="2000" dirty="0" smtClean="0">
                <a:solidFill>
                  <a:srgbClr val="112E68"/>
                </a:solidFill>
              </a:rPr>
              <a:t> </a:t>
            </a:r>
            <a:endParaRPr lang="hu-HU" sz="2000" dirty="0" smtClean="0">
              <a:solidFill>
                <a:schemeClr val="folHlin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hu-HU" sz="4000" smtClean="0"/>
              <a:t>Briefing agenda</a:t>
            </a:r>
          </a:p>
        </p:txBody>
      </p:sp>
      <p:sp>
        <p:nvSpPr>
          <p:cNvPr id="4099" name="Rectangle 3"/>
          <p:cNvSpPr>
            <a:spLocks noGrp="1" noChangeArrowheads="1"/>
          </p:cNvSpPr>
          <p:nvPr>
            <p:ph type="body" idx="1"/>
          </p:nvPr>
        </p:nvSpPr>
        <p:spPr/>
        <p:txBody>
          <a:bodyPr/>
          <a:lstStyle/>
          <a:p>
            <a:pPr marL="363538" indent="-363538" eaLnBrk="1" hangingPunct="1"/>
            <a:r>
              <a:rPr lang="hu-HU" sz="2800" dirty="0" smtClean="0">
                <a:solidFill>
                  <a:srgbClr val="112E68"/>
                </a:solidFill>
              </a:rPr>
              <a:t>Welcome and Introductions</a:t>
            </a:r>
          </a:p>
          <a:p>
            <a:pPr marL="363538" indent="-363538" eaLnBrk="1" hangingPunct="1"/>
            <a:r>
              <a:rPr lang="hu-HU" sz="2800" dirty="0" smtClean="0">
                <a:solidFill>
                  <a:srgbClr val="112E68"/>
                </a:solidFill>
              </a:rPr>
              <a:t>Competition Jury</a:t>
            </a:r>
          </a:p>
          <a:p>
            <a:pPr marL="363538" indent="-363538" eaLnBrk="1" hangingPunct="1"/>
            <a:r>
              <a:rPr lang="hu-HU" sz="2800" dirty="0" smtClean="0">
                <a:solidFill>
                  <a:srgbClr val="112E68"/>
                </a:solidFill>
              </a:rPr>
              <a:t>Schedules and Timetables</a:t>
            </a:r>
          </a:p>
          <a:p>
            <a:pPr marL="363538" indent="-363538" eaLnBrk="1" hangingPunct="1"/>
            <a:r>
              <a:rPr lang="hu-HU" sz="2800" dirty="0" smtClean="0">
                <a:solidFill>
                  <a:srgbClr val="112E68"/>
                </a:solidFill>
              </a:rPr>
              <a:t>Check-in and Procedures</a:t>
            </a:r>
          </a:p>
          <a:p>
            <a:pPr marL="363538" indent="-363538" eaLnBrk="1" hangingPunct="1"/>
            <a:r>
              <a:rPr lang="hu-HU" sz="2800" dirty="0" smtClean="0">
                <a:solidFill>
                  <a:srgbClr val="112E68"/>
                </a:solidFill>
              </a:rPr>
              <a:t>The course</a:t>
            </a:r>
            <a:endParaRPr lang="es-ES" sz="2800" dirty="0" smtClean="0">
              <a:solidFill>
                <a:srgbClr val="112E68"/>
              </a:solidFill>
            </a:endParaRPr>
          </a:p>
          <a:p>
            <a:pPr marL="363538" indent="-363538" eaLnBrk="1" hangingPunct="1"/>
            <a:r>
              <a:rPr lang="es-ES" sz="2800" dirty="0" smtClean="0">
                <a:solidFill>
                  <a:srgbClr val="112E68"/>
                </a:solidFill>
              </a:rPr>
              <a:t>Post-</a:t>
            </a:r>
            <a:r>
              <a:rPr lang="es-ES" sz="2800" dirty="0" err="1" smtClean="0">
                <a:solidFill>
                  <a:srgbClr val="112E68"/>
                </a:solidFill>
              </a:rPr>
              <a:t>Race</a:t>
            </a:r>
            <a:r>
              <a:rPr lang="es-ES" sz="2800" dirty="0" smtClean="0">
                <a:solidFill>
                  <a:srgbClr val="112E68"/>
                </a:solidFill>
              </a:rPr>
              <a:t> </a:t>
            </a:r>
            <a:r>
              <a:rPr lang="es-ES" sz="2800" dirty="0" err="1" smtClean="0">
                <a:solidFill>
                  <a:srgbClr val="112E68"/>
                </a:solidFill>
              </a:rPr>
              <a:t>Procedures</a:t>
            </a:r>
            <a:endParaRPr lang="es-ES" sz="2800" dirty="0" smtClean="0">
              <a:solidFill>
                <a:srgbClr val="112E68"/>
              </a:solidFill>
            </a:endParaRPr>
          </a:p>
          <a:p>
            <a:pPr marL="363538" indent="-363538" eaLnBrk="1" hangingPunct="1"/>
            <a:r>
              <a:rPr lang="hu-HU" sz="2800" dirty="0" smtClean="0">
                <a:solidFill>
                  <a:srgbClr val="112E68"/>
                </a:solidFill>
              </a:rPr>
              <a:t>Weather forecast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52" y="5960690"/>
            <a:ext cx="852686" cy="85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Bike Course Map</a:t>
            </a:r>
            <a:endParaRPr lang="hu-HU" sz="4000" smtClean="0">
              <a:solidFill>
                <a:srgbClr val="FF33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760" y="861677"/>
            <a:ext cx="12673408" cy="5404391"/>
          </a:xfrm>
          <a:prstGeom prst="rect">
            <a:avLst/>
          </a:prstGeom>
        </p:spPr>
      </p:pic>
      <p:cxnSp>
        <p:nvCxnSpPr>
          <p:cNvPr id="4" name="Straight Arrow Connector 3"/>
          <p:cNvCxnSpPr>
            <a:stCxn id="8" idx="1"/>
          </p:cNvCxnSpPr>
          <p:nvPr/>
        </p:nvCxnSpPr>
        <p:spPr>
          <a:xfrm flipH="1" flipV="1">
            <a:off x="5508104" y="4941168"/>
            <a:ext cx="1296144" cy="40069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04248" y="5157192"/>
            <a:ext cx="1441420" cy="369332"/>
          </a:xfrm>
          <a:prstGeom prst="rect">
            <a:avLst/>
          </a:prstGeom>
          <a:noFill/>
        </p:spPr>
        <p:txBody>
          <a:bodyPr wrap="none" rtlCol="0">
            <a:spAutoFit/>
          </a:bodyPr>
          <a:lstStyle/>
          <a:p>
            <a:r>
              <a:rPr lang="en-CA" b="1" dirty="0" smtClean="0">
                <a:solidFill>
                  <a:srgbClr val="FFFFFF"/>
                </a:solidFill>
              </a:rPr>
              <a:t>Wheel Stop</a:t>
            </a:r>
            <a:endParaRPr lang="en-CA" b="1" dirty="0">
              <a:solidFill>
                <a:srgbClr val="FFFFFF"/>
              </a:solidFill>
            </a:endParaRPr>
          </a:p>
        </p:txBody>
      </p:sp>
      <p:sp>
        <p:nvSpPr>
          <p:cNvPr id="13" name="TextBox 12"/>
          <p:cNvSpPr txBox="1"/>
          <p:nvPr/>
        </p:nvSpPr>
        <p:spPr>
          <a:xfrm>
            <a:off x="1152253" y="5574345"/>
            <a:ext cx="2133918" cy="369332"/>
          </a:xfrm>
          <a:prstGeom prst="rect">
            <a:avLst/>
          </a:prstGeom>
          <a:noFill/>
        </p:spPr>
        <p:txBody>
          <a:bodyPr wrap="none" rtlCol="0">
            <a:spAutoFit/>
          </a:bodyPr>
          <a:lstStyle/>
          <a:p>
            <a:r>
              <a:rPr lang="en-CA" b="1" dirty="0" smtClean="0">
                <a:solidFill>
                  <a:srgbClr val="FFFFFF"/>
                </a:solidFill>
              </a:rPr>
              <a:t>Mount / Dismount</a:t>
            </a:r>
            <a:endParaRPr lang="en-CA" b="1" dirty="0">
              <a:solidFill>
                <a:srgbClr val="FFFFFF"/>
              </a:solidFill>
            </a:endParaRPr>
          </a:p>
        </p:txBody>
      </p:sp>
      <p:cxnSp>
        <p:nvCxnSpPr>
          <p:cNvPr id="14" name="Straight Arrow Connector 13"/>
          <p:cNvCxnSpPr/>
          <p:nvPr/>
        </p:nvCxnSpPr>
        <p:spPr>
          <a:xfrm flipH="1" flipV="1">
            <a:off x="921693" y="5157192"/>
            <a:ext cx="198140" cy="4328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5967228"/>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Caution</a:t>
            </a:r>
            <a:endParaRPr lang="hu-HU" sz="4000" smtClean="0"/>
          </a:p>
        </p:txBody>
      </p:sp>
      <p:sp>
        <p:nvSpPr>
          <p:cNvPr id="26627" name="Rectangle 5"/>
          <p:cNvSpPr>
            <a:spLocks noChangeArrowheads="1"/>
          </p:cNvSpPr>
          <p:nvPr/>
        </p:nvSpPr>
        <p:spPr bwMode="auto">
          <a:xfrm>
            <a:off x="611188" y="1557338"/>
            <a:ext cx="7967662" cy="519112"/>
          </a:xfrm>
          <a:prstGeom prst="rect">
            <a:avLst/>
          </a:prstGeom>
          <a:noFill/>
          <a:ln w="9525">
            <a:noFill/>
            <a:miter lim="800000"/>
            <a:headEnd/>
            <a:tailEnd/>
          </a:ln>
        </p:spPr>
        <p:txBody>
          <a:bodyPr wrap="none">
            <a:spAutoFit/>
          </a:bodyPr>
          <a:lstStyle/>
          <a:p>
            <a:pPr>
              <a:spcBef>
                <a:spcPct val="20000"/>
              </a:spcBef>
            </a:pPr>
            <a:r>
              <a:rPr lang="en-US" sz="2800">
                <a:solidFill>
                  <a:srgbClr val="112E68"/>
                </a:solidFill>
              </a:rPr>
              <a:t>Caution signal: three sharp whistles </a:t>
            </a:r>
            <a:r>
              <a:rPr lang="hu-HU" sz="2800">
                <a:solidFill>
                  <a:srgbClr val="112E68"/>
                </a:solidFill>
              </a:rPr>
              <a:t>and red flags</a:t>
            </a:r>
            <a:endParaRPr lang="en-US" sz="2800">
              <a:solidFill>
                <a:srgbClr val="112E68"/>
              </a:solidFill>
            </a:endParaRPr>
          </a:p>
        </p:txBody>
      </p:sp>
      <p:pic>
        <p:nvPicPr>
          <p:cNvPr id="26628" name="Picture 6" descr="graphic-man_alertcaution"/>
          <p:cNvPicPr>
            <a:picLocks noChangeAspect="1" noChangeArrowheads="1"/>
          </p:cNvPicPr>
          <p:nvPr/>
        </p:nvPicPr>
        <p:blipFill>
          <a:blip r:embed="rId2" cstate="print"/>
          <a:srcRect/>
          <a:stretch>
            <a:fillRect/>
          </a:stretch>
        </p:blipFill>
        <p:spPr bwMode="auto">
          <a:xfrm>
            <a:off x="1835150" y="2420938"/>
            <a:ext cx="5089525" cy="3571875"/>
          </a:xfrm>
          <a:prstGeom prst="rect">
            <a:avLst/>
          </a:prstGeom>
          <a:noFill/>
          <a:ln w="9525">
            <a:noFill/>
            <a:miter lim="800000"/>
            <a:headEnd/>
            <a:tailEnd/>
          </a:ln>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5992813"/>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smtClean="0"/>
              <a:t>Transition Flow</a:t>
            </a:r>
            <a:endParaRPr lang="hu-HU" sz="4000" dirty="0" smtClean="0">
              <a:solidFill>
                <a:schemeClr val="folHlin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35100"/>
            <a:ext cx="8127929" cy="4680520"/>
          </a:xfrm>
          <a:prstGeom prst="rect">
            <a:avLst/>
          </a:prstGeom>
        </p:spPr>
      </p:pic>
      <p:sp>
        <p:nvSpPr>
          <p:cNvPr id="6" name="U-Turn Arrow 5"/>
          <p:cNvSpPr/>
          <p:nvPr/>
        </p:nvSpPr>
        <p:spPr>
          <a:xfrm rot="15300992" flipH="1">
            <a:off x="681010" y="2715058"/>
            <a:ext cx="629141" cy="707805"/>
          </a:xfrm>
          <a:prstGeom prst="utur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Bent-Up Arrow 6"/>
          <p:cNvSpPr/>
          <p:nvPr/>
        </p:nvSpPr>
        <p:spPr>
          <a:xfrm rot="15165932" flipH="1">
            <a:off x="3050202" y="1450024"/>
            <a:ext cx="1027372" cy="731520"/>
          </a:xfrm>
          <a:prstGeom prst="ben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flipV="1">
            <a:off x="1259632" y="2420888"/>
            <a:ext cx="2304256" cy="64807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98092" y="2744924"/>
            <a:ext cx="2304256" cy="64807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1720" y="2753184"/>
            <a:ext cx="466794" cy="369332"/>
          </a:xfrm>
          <a:prstGeom prst="rect">
            <a:avLst/>
          </a:prstGeom>
          <a:noFill/>
        </p:spPr>
        <p:txBody>
          <a:bodyPr wrap="none" rtlCol="0">
            <a:spAutoFit/>
          </a:bodyPr>
          <a:lstStyle/>
          <a:p>
            <a:r>
              <a:rPr lang="en-CA" dirty="0" smtClean="0">
                <a:solidFill>
                  <a:schemeClr val="bg1"/>
                </a:solidFill>
              </a:rPr>
              <a:t>TZ</a:t>
            </a:r>
            <a:endParaRPr lang="en-CA" dirty="0">
              <a:solidFill>
                <a:schemeClr val="bg1"/>
              </a:solidFill>
            </a:endParaRPr>
          </a:p>
        </p:txBody>
      </p:sp>
      <p:sp>
        <p:nvSpPr>
          <p:cNvPr id="11" name="TextBox 10"/>
          <p:cNvSpPr txBox="1"/>
          <p:nvPr/>
        </p:nvSpPr>
        <p:spPr>
          <a:xfrm>
            <a:off x="4788024" y="1631118"/>
            <a:ext cx="1159292" cy="369332"/>
          </a:xfrm>
          <a:prstGeom prst="rect">
            <a:avLst/>
          </a:prstGeom>
          <a:noFill/>
        </p:spPr>
        <p:txBody>
          <a:bodyPr wrap="none" rtlCol="0">
            <a:spAutoFit/>
          </a:bodyPr>
          <a:lstStyle/>
          <a:p>
            <a:r>
              <a:rPr lang="en-CA" dirty="0" smtClean="0">
                <a:solidFill>
                  <a:schemeClr val="bg1"/>
                </a:solidFill>
              </a:rPr>
              <a:t>Dismount</a:t>
            </a:r>
            <a:endParaRPr lang="en-CA" dirty="0">
              <a:solidFill>
                <a:schemeClr val="bg1"/>
              </a:solidFill>
            </a:endParaRPr>
          </a:p>
        </p:txBody>
      </p:sp>
      <p:cxnSp>
        <p:nvCxnSpPr>
          <p:cNvPr id="3" name="Straight Arrow Connector 2"/>
          <p:cNvCxnSpPr/>
          <p:nvPr/>
        </p:nvCxnSpPr>
        <p:spPr>
          <a:xfrm flipH="1">
            <a:off x="4065422" y="1815784"/>
            <a:ext cx="578586"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05" y="5915620"/>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20391267">
            <a:off x="5906386" y="1338563"/>
            <a:ext cx="978408" cy="484632"/>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lap</a:t>
            </a:r>
            <a:endParaRPr lang="en-CA" dirty="0"/>
          </a:p>
        </p:txBody>
      </p:sp>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hu-HU" sz="4000" smtClean="0"/>
              <a:t>Run course</a:t>
            </a:r>
          </a:p>
        </p:txBody>
      </p:sp>
      <p:sp>
        <p:nvSpPr>
          <p:cNvPr id="28675" name="Rectangle 3"/>
          <p:cNvSpPr>
            <a:spLocks noGrp="1" noChangeArrowheads="1"/>
          </p:cNvSpPr>
          <p:nvPr>
            <p:ph type="body" idx="1"/>
          </p:nvPr>
        </p:nvSpPr>
        <p:spPr/>
        <p:txBody>
          <a:bodyPr/>
          <a:lstStyle/>
          <a:p>
            <a:pPr marL="363538" indent="-363538" eaLnBrk="1" hangingPunct="1"/>
            <a:r>
              <a:rPr lang="es-MX" sz="2800" dirty="0" smtClean="0">
                <a:solidFill>
                  <a:srgbClr val="112E68"/>
                </a:solidFill>
              </a:rPr>
              <a:t> 2 </a:t>
            </a:r>
            <a:r>
              <a:rPr lang="hu-HU" sz="2800" dirty="0" smtClean="0">
                <a:solidFill>
                  <a:srgbClr val="112E68"/>
                </a:solidFill>
              </a:rPr>
              <a:t>l</a:t>
            </a:r>
            <a:r>
              <a:rPr lang="en-US" sz="2800" dirty="0" err="1" smtClean="0">
                <a:solidFill>
                  <a:srgbClr val="112E68"/>
                </a:solidFill>
              </a:rPr>
              <a:t>ap</a:t>
            </a:r>
            <a:r>
              <a:rPr lang="hu-HU" sz="2800" dirty="0" smtClean="0">
                <a:solidFill>
                  <a:srgbClr val="112E68"/>
                </a:solidFill>
              </a:rPr>
              <a:t>s</a:t>
            </a:r>
            <a:r>
              <a:rPr lang="en-US" sz="2800" dirty="0" smtClean="0">
                <a:solidFill>
                  <a:srgbClr val="112E68"/>
                </a:solidFill>
              </a:rPr>
              <a:t> total distance</a:t>
            </a:r>
            <a:r>
              <a:rPr lang="hu-HU" sz="2800" dirty="0" smtClean="0">
                <a:solidFill>
                  <a:srgbClr val="112E68"/>
                </a:solidFill>
              </a:rPr>
              <a:t> of </a:t>
            </a:r>
            <a:r>
              <a:rPr lang="es-MX" sz="2800" dirty="0" smtClean="0">
                <a:solidFill>
                  <a:srgbClr val="112E68"/>
                </a:solidFill>
              </a:rPr>
              <a:t>5 </a:t>
            </a:r>
            <a:r>
              <a:rPr lang="hu-HU" sz="2800" dirty="0" smtClean="0">
                <a:solidFill>
                  <a:srgbClr val="112E68"/>
                </a:solidFill>
              </a:rPr>
              <a:t>km</a:t>
            </a:r>
          </a:p>
          <a:p>
            <a:pPr marL="363538" indent="-363538" eaLnBrk="1" hangingPunct="1"/>
            <a:r>
              <a:rPr lang="en-US" sz="2800" dirty="0" smtClean="0">
                <a:solidFill>
                  <a:srgbClr val="112E68"/>
                </a:solidFill>
              </a:rPr>
              <a:t>Aid stations: </a:t>
            </a:r>
            <a:endParaRPr lang="hu-HU" sz="2800" dirty="0" smtClean="0">
              <a:solidFill>
                <a:srgbClr val="112E68"/>
              </a:solidFill>
            </a:endParaRPr>
          </a:p>
          <a:p>
            <a:pPr marL="900113" lvl="1" indent="-357188" eaLnBrk="1" hangingPunct="1"/>
            <a:r>
              <a:rPr lang="es-MX" dirty="0" smtClean="0">
                <a:solidFill>
                  <a:srgbClr val="112E68"/>
                </a:solidFill>
              </a:rPr>
              <a:t>3 </a:t>
            </a:r>
            <a:r>
              <a:rPr lang="en-US" dirty="0" smtClean="0">
                <a:solidFill>
                  <a:srgbClr val="112E68"/>
                </a:solidFill>
              </a:rPr>
              <a:t>per lap</a:t>
            </a:r>
            <a:endParaRPr lang="hu-HU" dirty="0" smtClean="0">
              <a:solidFill>
                <a:srgbClr val="112E68"/>
              </a:solidFill>
            </a:endParaRPr>
          </a:p>
          <a:p>
            <a:pPr marL="900113" lvl="1" indent="-357188" eaLnBrk="1" hangingPunct="1"/>
            <a:r>
              <a:rPr lang="hu-HU" dirty="0" smtClean="0">
                <a:solidFill>
                  <a:srgbClr val="112E68"/>
                </a:solidFill>
              </a:rPr>
              <a:t>For locations see the map</a:t>
            </a:r>
          </a:p>
          <a:p>
            <a:pPr marL="900113" lvl="1" indent="-357188" eaLnBrk="1" hangingPunct="1"/>
            <a:r>
              <a:rPr lang="hu-HU" dirty="0" smtClean="0">
                <a:solidFill>
                  <a:srgbClr val="112E68"/>
                </a:solidFill>
              </a:rPr>
              <a:t>S</a:t>
            </a:r>
            <a:r>
              <a:rPr lang="en-US" dirty="0" err="1" smtClean="0">
                <a:solidFill>
                  <a:srgbClr val="112E68"/>
                </a:solidFill>
              </a:rPr>
              <a:t>ealed</a:t>
            </a:r>
            <a:r>
              <a:rPr lang="en-US" dirty="0" smtClean="0">
                <a:solidFill>
                  <a:srgbClr val="112E68"/>
                </a:solidFill>
              </a:rPr>
              <a:t> water and ice</a:t>
            </a:r>
          </a:p>
          <a:p>
            <a:pPr marL="900113" lvl="1" indent="-357188" eaLnBrk="1" hangingPunct="1"/>
            <a:r>
              <a:rPr lang="en-US" dirty="0" smtClean="0">
                <a:solidFill>
                  <a:srgbClr val="112E68"/>
                </a:solidFill>
              </a:rPr>
              <a:t>Discard plastic bottles off course</a:t>
            </a:r>
          </a:p>
          <a:p>
            <a:pPr marL="363538" indent="-363538" eaLnBrk="1" hangingPunct="1"/>
            <a:r>
              <a:rPr lang="en-US" sz="2800" dirty="0" smtClean="0">
                <a:solidFill>
                  <a:srgbClr val="112E68"/>
                </a:solidFill>
              </a:rPr>
              <a:t>Congestion in finish area:</a:t>
            </a:r>
            <a:endParaRPr lang="hu-HU" sz="2800" dirty="0" smtClean="0">
              <a:solidFill>
                <a:srgbClr val="112E68"/>
              </a:solidFill>
            </a:endParaRPr>
          </a:p>
          <a:p>
            <a:pPr marL="900113" lvl="1" indent="-357188" eaLnBrk="1" hangingPunct="1"/>
            <a:r>
              <a:rPr lang="hu-HU" dirty="0" smtClean="0">
                <a:solidFill>
                  <a:srgbClr val="112E68"/>
                </a:solidFill>
              </a:rPr>
              <a:t>G</a:t>
            </a:r>
            <a:r>
              <a:rPr lang="en-US" dirty="0" smtClean="0">
                <a:solidFill>
                  <a:srgbClr val="112E68"/>
                </a:solidFill>
              </a:rPr>
              <a:t>o to </a:t>
            </a:r>
            <a:r>
              <a:rPr lang="hu-HU" dirty="0" smtClean="0">
                <a:solidFill>
                  <a:srgbClr val="112E68"/>
                </a:solidFill>
              </a:rPr>
              <a:t>mixed zone / recovery</a:t>
            </a:r>
            <a:r>
              <a:rPr lang="en-US" dirty="0" smtClean="0">
                <a:solidFill>
                  <a:srgbClr val="112E68"/>
                </a:solidFill>
              </a:rPr>
              <a:t> area</a:t>
            </a:r>
            <a:endParaRPr lang="hu-HU" dirty="0" smtClean="0">
              <a:solidFill>
                <a:srgbClr val="112E68"/>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p:txBody>
          <a:bodyPr/>
          <a:lstStyle/>
          <a:p>
            <a:pPr eaLnBrk="1" hangingPunct="1"/>
            <a:r>
              <a:rPr lang="en-US" smtClean="0"/>
              <a:t>Run Course Map</a:t>
            </a:r>
            <a:endParaRPr lang="hu-HU"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464" y="836712"/>
            <a:ext cx="12169352" cy="5399548"/>
          </a:xfrm>
          <a:prstGeom prst="rect">
            <a:avLst/>
          </a:prstGeom>
        </p:spPr>
      </p:pic>
      <p:sp>
        <p:nvSpPr>
          <p:cNvPr id="3" name="TextBox 2"/>
          <p:cNvSpPr txBox="1"/>
          <p:nvPr/>
        </p:nvSpPr>
        <p:spPr>
          <a:xfrm>
            <a:off x="1703512" y="3990320"/>
            <a:ext cx="2487669" cy="523220"/>
          </a:xfrm>
          <a:prstGeom prst="rect">
            <a:avLst/>
          </a:prstGeom>
          <a:noFill/>
        </p:spPr>
        <p:txBody>
          <a:bodyPr wrap="none" rtlCol="0">
            <a:spAutoFit/>
          </a:bodyPr>
          <a:lstStyle/>
          <a:p>
            <a:r>
              <a:rPr lang="en-CA" sz="2800" b="1" dirty="0" smtClean="0">
                <a:solidFill>
                  <a:srgbClr val="FFFFFF"/>
                </a:solidFill>
              </a:rPr>
              <a:t>Water Station</a:t>
            </a:r>
            <a:endParaRPr lang="en-CA" sz="2800" b="1" dirty="0">
              <a:solidFill>
                <a:srgbClr val="FFFFFF"/>
              </a:solidFill>
            </a:endParaRPr>
          </a:p>
        </p:txBody>
      </p:sp>
      <p:cxnSp>
        <p:nvCxnSpPr>
          <p:cNvPr id="5" name="Straight Arrow Connector 4"/>
          <p:cNvCxnSpPr/>
          <p:nvPr/>
        </p:nvCxnSpPr>
        <p:spPr>
          <a:xfrm flipH="1" flipV="1">
            <a:off x="1691680" y="2348880"/>
            <a:ext cx="648072" cy="16414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47864" y="4513540"/>
            <a:ext cx="648072" cy="78766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03925"/>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827584" y="5589240"/>
            <a:ext cx="0" cy="216024"/>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640" y="4906094"/>
            <a:ext cx="1242648" cy="523220"/>
          </a:xfrm>
          <a:prstGeom prst="rect">
            <a:avLst/>
          </a:prstGeom>
          <a:noFill/>
        </p:spPr>
        <p:txBody>
          <a:bodyPr wrap="none" rtlCol="0">
            <a:spAutoFit/>
          </a:bodyPr>
          <a:lstStyle/>
          <a:p>
            <a:r>
              <a:rPr lang="en-CA" sz="2800" b="1" dirty="0" smtClean="0">
                <a:solidFill>
                  <a:srgbClr val="FFFFFF"/>
                </a:solidFill>
              </a:rPr>
              <a:t>Finish</a:t>
            </a:r>
            <a:endParaRPr lang="en-CA" sz="2800" b="1" dirty="0">
              <a:solidFill>
                <a:srgbClr val="FFFFFF"/>
              </a:solidFill>
            </a:endParaRPr>
          </a:p>
        </p:txBody>
      </p:sp>
      <p:cxnSp>
        <p:nvCxnSpPr>
          <p:cNvPr id="12" name="Straight Arrow Connector 11"/>
          <p:cNvCxnSpPr/>
          <p:nvPr/>
        </p:nvCxnSpPr>
        <p:spPr>
          <a:xfrm>
            <a:off x="385515" y="5301208"/>
            <a:ext cx="405449" cy="28803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39046" y="5327920"/>
            <a:ext cx="505267" cy="369332"/>
          </a:xfrm>
          <a:prstGeom prst="rect">
            <a:avLst/>
          </a:prstGeom>
          <a:noFill/>
        </p:spPr>
        <p:txBody>
          <a:bodyPr wrap="none" rtlCol="0">
            <a:spAutoFit/>
          </a:bodyPr>
          <a:lstStyle/>
          <a:p>
            <a:r>
              <a:rPr lang="en-CA" b="1" dirty="0" smtClean="0">
                <a:solidFill>
                  <a:srgbClr val="FFFFFF"/>
                </a:solidFill>
              </a:rPr>
              <a:t>PB</a:t>
            </a:r>
            <a:endParaRPr lang="en-CA" b="1" dirty="0">
              <a:solidFill>
                <a:srgbClr val="FFFFFF"/>
              </a:solidFill>
            </a:endParaRPr>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NZ" smtClean="0"/>
              <a:t>Run Penalty Box</a:t>
            </a:r>
            <a:endParaRPr lang="hu-HU" smtClean="0"/>
          </a:p>
        </p:txBody>
      </p:sp>
      <p:sp>
        <p:nvSpPr>
          <p:cNvPr id="64515" name="Rectangle 3"/>
          <p:cNvSpPr>
            <a:spLocks noGrp="1" noChangeArrowheads="1"/>
          </p:cNvSpPr>
          <p:nvPr>
            <p:ph type="body" idx="4294967295"/>
          </p:nvPr>
        </p:nvSpPr>
        <p:spPr>
          <a:xfrm>
            <a:off x="322387" y="1412776"/>
            <a:ext cx="8821613" cy="5214938"/>
          </a:xfrm>
        </p:spPr>
        <p:txBody>
          <a:bodyPr/>
          <a:lstStyle/>
          <a:p>
            <a:pPr marL="457200" indent="-457200" eaLnBrk="1" hangingPunct="1">
              <a:lnSpc>
                <a:spcPct val="90000"/>
              </a:lnSpc>
              <a:buFontTx/>
              <a:buNone/>
              <a:defRPr/>
            </a:pPr>
            <a:r>
              <a:rPr lang="en-US" dirty="0" smtClean="0">
                <a:solidFill>
                  <a:srgbClr val="112E68"/>
                </a:solidFill>
                <a:latin typeface="+mj-lt"/>
              </a:rPr>
              <a:t>The penalty box is for infringements in: </a:t>
            </a:r>
            <a:r>
              <a:rPr lang="en-US" u="sng" dirty="0" smtClean="0">
                <a:solidFill>
                  <a:srgbClr val="112E68"/>
                </a:solidFill>
                <a:latin typeface="+mj-lt"/>
              </a:rPr>
              <a:t>TA1, bike and TA2 </a:t>
            </a:r>
          </a:p>
          <a:p>
            <a:pPr marL="457200" indent="-457200" eaLnBrk="1" hangingPunct="1">
              <a:lnSpc>
                <a:spcPct val="90000"/>
              </a:lnSpc>
              <a:buFontTx/>
              <a:buNone/>
              <a:defRPr/>
            </a:pPr>
            <a:r>
              <a:rPr lang="en-US" dirty="0" smtClean="0">
                <a:solidFill>
                  <a:srgbClr val="112E68"/>
                </a:solidFill>
                <a:latin typeface="+mj-lt"/>
              </a:rPr>
              <a:t>	</a:t>
            </a:r>
            <a:r>
              <a:rPr lang="en-US" dirty="0" smtClean="0">
                <a:solidFill>
                  <a:srgbClr val="112E68"/>
                </a:solidFill>
                <a:effectLst>
                  <a:outerShdw blurRad="38100" dist="38100" dir="2700000" algn="tl">
                    <a:srgbClr val="000000">
                      <a:alpha val="43137"/>
                    </a:srgbClr>
                  </a:outerShdw>
                </a:effectLst>
                <a:latin typeface="+mj-lt"/>
              </a:rPr>
              <a:t>e..x.: Mount before mount line, dismount after dismount line,  discharge or store your equipment outside your designated area, rack the bike outside your own space etc</a:t>
            </a:r>
            <a:endParaRPr lang="hu-HU" dirty="0" smtClean="0">
              <a:solidFill>
                <a:srgbClr val="112E68"/>
              </a:solidFill>
              <a:effectLst>
                <a:outerShdw blurRad="38100" dist="38100" dir="2700000" algn="tl">
                  <a:srgbClr val="000000">
                    <a:alpha val="43137"/>
                  </a:srgbClr>
                </a:outerShdw>
              </a:effectLst>
              <a:latin typeface="+mj-lt"/>
            </a:endParaRPr>
          </a:p>
          <a:p>
            <a:pPr marL="457200" indent="-457200" eaLnBrk="1" hangingPunct="1">
              <a:lnSpc>
                <a:spcPct val="90000"/>
              </a:lnSpc>
              <a:buFontTx/>
              <a:buNone/>
              <a:defRPr/>
            </a:pPr>
            <a:r>
              <a:rPr lang="en-US" dirty="0" smtClean="0">
                <a:solidFill>
                  <a:srgbClr val="112E68"/>
                </a:solidFill>
                <a:latin typeface="+mj-lt"/>
              </a:rPr>
              <a:t>(</a:t>
            </a:r>
            <a:r>
              <a:rPr lang="en-NZ" dirty="0" smtClean="0">
                <a:solidFill>
                  <a:srgbClr val="112E68"/>
                </a:solidFill>
                <a:latin typeface="+mj-lt"/>
              </a:rPr>
              <a:t>Transition will be recorded for infringements)</a:t>
            </a:r>
          </a:p>
          <a:p>
            <a:pPr marL="457200" indent="-457200" eaLnBrk="1" hangingPunct="1">
              <a:lnSpc>
                <a:spcPct val="90000"/>
              </a:lnSpc>
              <a:buFontTx/>
              <a:buNone/>
              <a:defRPr/>
            </a:pPr>
            <a:r>
              <a:rPr lang="en-NZ" b="1" dirty="0" smtClean="0">
                <a:solidFill>
                  <a:srgbClr val="FF0000"/>
                </a:solidFill>
                <a:latin typeface="+mj-lt"/>
              </a:rPr>
              <a:t>Location</a:t>
            </a:r>
            <a:r>
              <a:rPr lang="en-NZ" dirty="0" smtClean="0">
                <a:solidFill>
                  <a:srgbClr val="112E68"/>
                </a:solidFill>
                <a:latin typeface="+mj-lt"/>
              </a:rPr>
              <a:t>: </a:t>
            </a:r>
            <a:r>
              <a:rPr lang="es-MX" dirty="0" smtClean="0">
                <a:solidFill>
                  <a:schemeClr val="folHlink"/>
                </a:solidFill>
              </a:rPr>
              <a:t> </a:t>
            </a:r>
            <a:r>
              <a:rPr lang="es-MX" b="1" dirty="0" smtClean="0">
                <a:solidFill>
                  <a:schemeClr val="tx1"/>
                </a:solidFill>
              </a:rPr>
              <a:t>50</a:t>
            </a:r>
            <a:r>
              <a:rPr lang="en-US" dirty="0" smtClean="0">
                <a:solidFill>
                  <a:srgbClr val="112E68"/>
                </a:solidFill>
                <a:latin typeface="+mj-lt"/>
              </a:rPr>
              <a:t>m</a:t>
            </a:r>
            <a:r>
              <a:rPr lang="en-US" dirty="0" smtClean="0">
                <a:solidFill>
                  <a:schemeClr val="folHlink"/>
                </a:solidFill>
              </a:rPr>
              <a:t> </a:t>
            </a:r>
            <a:r>
              <a:rPr lang="hu-HU" dirty="0" smtClean="0">
                <a:solidFill>
                  <a:srgbClr val="112E68"/>
                </a:solidFill>
                <a:latin typeface="+mj-lt"/>
              </a:rPr>
              <a:t>before the Transition Area</a:t>
            </a:r>
            <a:endParaRPr lang="en-US" dirty="0" smtClean="0">
              <a:solidFill>
                <a:srgbClr val="112E68"/>
              </a:solidFill>
              <a:latin typeface="+mj-lt"/>
            </a:endParaRPr>
          </a:p>
          <a:p>
            <a:pPr marL="457200" indent="-457200" eaLnBrk="1" hangingPunct="1">
              <a:lnSpc>
                <a:spcPct val="90000"/>
              </a:lnSpc>
              <a:buFontTx/>
              <a:buNone/>
              <a:defRPr/>
            </a:pPr>
            <a:r>
              <a:rPr lang="en-NZ" b="1" dirty="0" smtClean="0">
                <a:solidFill>
                  <a:srgbClr val="FF0000"/>
                </a:solidFill>
                <a:latin typeface="+mj-lt"/>
              </a:rPr>
              <a:t>Information</a:t>
            </a:r>
            <a:r>
              <a:rPr lang="en-NZ" dirty="0" smtClean="0">
                <a:solidFill>
                  <a:srgbClr val="112E68"/>
                </a:solidFill>
                <a:latin typeface="+mj-lt"/>
              </a:rPr>
              <a:t>: White board to show race numbers</a:t>
            </a:r>
            <a:endParaRPr lang="en-US" dirty="0" smtClean="0">
              <a:solidFill>
                <a:srgbClr val="112E68"/>
              </a:solidFill>
              <a:latin typeface="+mj-lt"/>
            </a:endParaRPr>
          </a:p>
          <a:p>
            <a:pPr marL="457200" indent="-457200" eaLnBrk="1" hangingPunct="1">
              <a:lnSpc>
                <a:spcPct val="90000"/>
              </a:lnSpc>
              <a:buFontTx/>
              <a:buNone/>
              <a:defRPr/>
            </a:pPr>
            <a:r>
              <a:rPr lang="en-NZ" dirty="0" smtClean="0">
                <a:solidFill>
                  <a:srgbClr val="112E68"/>
                </a:solidFill>
                <a:latin typeface="+mj-lt"/>
              </a:rPr>
              <a:t>(Athletes need to read the board</a:t>
            </a:r>
            <a:r>
              <a:rPr lang="hu-HU" dirty="0" smtClean="0">
                <a:solidFill>
                  <a:srgbClr val="112E68"/>
                </a:solidFill>
                <a:latin typeface="+mj-lt"/>
              </a:rPr>
              <a:t> – </a:t>
            </a:r>
            <a:r>
              <a:rPr lang="hu-HU" dirty="0" err="1" smtClean="0">
                <a:solidFill>
                  <a:srgbClr val="112E68"/>
                </a:solidFill>
                <a:latin typeface="+mj-lt"/>
              </a:rPr>
              <a:t>coaches</a:t>
            </a:r>
            <a:r>
              <a:rPr lang="hu-HU" dirty="0" smtClean="0">
                <a:solidFill>
                  <a:srgbClr val="112E68"/>
                </a:solidFill>
                <a:latin typeface="+mj-lt"/>
              </a:rPr>
              <a:t> </a:t>
            </a:r>
            <a:r>
              <a:rPr lang="hu-HU" dirty="0" err="1" smtClean="0">
                <a:solidFill>
                  <a:srgbClr val="112E68"/>
                </a:solidFill>
                <a:latin typeface="+mj-lt"/>
              </a:rPr>
              <a:t>are</a:t>
            </a:r>
            <a:r>
              <a:rPr lang="hu-HU" dirty="0" smtClean="0">
                <a:solidFill>
                  <a:srgbClr val="112E68"/>
                </a:solidFill>
                <a:latin typeface="+mj-lt"/>
              </a:rPr>
              <a:t> </a:t>
            </a:r>
            <a:r>
              <a:rPr lang="hu-HU" dirty="0" err="1" smtClean="0">
                <a:solidFill>
                  <a:srgbClr val="112E68"/>
                </a:solidFill>
                <a:latin typeface="+mj-lt"/>
              </a:rPr>
              <a:t>advised</a:t>
            </a:r>
            <a:r>
              <a:rPr lang="hu-HU" dirty="0" smtClean="0">
                <a:solidFill>
                  <a:srgbClr val="112E68"/>
                </a:solidFill>
                <a:latin typeface="+mj-lt"/>
              </a:rPr>
              <a:t> </a:t>
            </a:r>
            <a:r>
              <a:rPr lang="hu-HU" dirty="0" err="1" smtClean="0">
                <a:solidFill>
                  <a:srgbClr val="112E68"/>
                </a:solidFill>
                <a:latin typeface="+mj-lt"/>
              </a:rPr>
              <a:t>to</a:t>
            </a:r>
            <a:r>
              <a:rPr lang="hu-HU" dirty="0" smtClean="0">
                <a:solidFill>
                  <a:srgbClr val="112E68"/>
                </a:solidFill>
                <a:latin typeface="+mj-lt"/>
              </a:rPr>
              <a:t> </a:t>
            </a:r>
            <a:r>
              <a:rPr lang="hu-HU" dirty="0" err="1" smtClean="0">
                <a:solidFill>
                  <a:srgbClr val="112E68"/>
                </a:solidFill>
                <a:latin typeface="+mj-lt"/>
              </a:rPr>
              <a:t>check</a:t>
            </a:r>
            <a:r>
              <a:rPr lang="hu-HU" dirty="0" smtClean="0">
                <a:solidFill>
                  <a:srgbClr val="112E68"/>
                </a:solidFill>
                <a:latin typeface="+mj-lt"/>
              </a:rPr>
              <a:t> and </a:t>
            </a:r>
            <a:r>
              <a:rPr lang="hu-HU" dirty="0" err="1" smtClean="0">
                <a:solidFill>
                  <a:srgbClr val="112E68"/>
                </a:solidFill>
                <a:latin typeface="+mj-lt"/>
              </a:rPr>
              <a:t>inform</a:t>
            </a:r>
            <a:r>
              <a:rPr lang="hu-HU" dirty="0" smtClean="0">
                <a:solidFill>
                  <a:srgbClr val="112E68"/>
                </a:solidFill>
                <a:latin typeface="+mj-lt"/>
              </a:rPr>
              <a:t> </a:t>
            </a:r>
            <a:r>
              <a:rPr lang="hu-HU" dirty="0" err="1" smtClean="0">
                <a:solidFill>
                  <a:srgbClr val="112E68"/>
                </a:solidFill>
                <a:latin typeface="+mj-lt"/>
              </a:rPr>
              <a:t>their</a:t>
            </a:r>
            <a:r>
              <a:rPr lang="hu-HU" dirty="0" smtClean="0">
                <a:solidFill>
                  <a:srgbClr val="112E68"/>
                </a:solidFill>
                <a:latin typeface="+mj-lt"/>
              </a:rPr>
              <a:t> </a:t>
            </a:r>
            <a:r>
              <a:rPr lang="hu-HU" dirty="0" err="1" smtClean="0">
                <a:solidFill>
                  <a:srgbClr val="112E68"/>
                </a:solidFill>
                <a:latin typeface="+mj-lt"/>
              </a:rPr>
              <a:t>athletes</a:t>
            </a:r>
            <a:r>
              <a:rPr lang="en-NZ" dirty="0" smtClean="0">
                <a:solidFill>
                  <a:srgbClr val="112E68"/>
                </a:solidFill>
                <a:latin typeface="+mj-lt"/>
              </a:rPr>
              <a:t>)</a:t>
            </a:r>
          </a:p>
          <a:p>
            <a:pPr marL="457200" indent="-457200" eaLnBrk="1" hangingPunct="1">
              <a:lnSpc>
                <a:spcPct val="90000"/>
              </a:lnSpc>
              <a:buFontTx/>
              <a:buNone/>
              <a:defRPr/>
            </a:pPr>
            <a:r>
              <a:rPr lang="en-NZ" b="1" dirty="0" smtClean="0">
                <a:solidFill>
                  <a:srgbClr val="FF0000"/>
                </a:solidFill>
                <a:latin typeface="+mj-lt"/>
              </a:rPr>
              <a:t>Procedure: </a:t>
            </a:r>
            <a:r>
              <a:rPr lang="en-NZ" dirty="0" smtClean="0">
                <a:solidFill>
                  <a:srgbClr val="112E68"/>
                </a:solidFill>
                <a:latin typeface="+mj-lt"/>
              </a:rPr>
              <a:t>10 second time penalty served on any lap of the run</a:t>
            </a:r>
          </a:p>
          <a:p>
            <a:pPr marL="457200" indent="-457200" algn="ctr" eaLnBrk="1" hangingPunct="1">
              <a:lnSpc>
                <a:spcPct val="90000"/>
              </a:lnSpc>
              <a:buFontTx/>
              <a:buNone/>
              <a:defRPr/>
            </a:pPr>
            <a:endParaRPr lang="en-NZ" b="1" dirty="0" smtClean="0">
              <a:solidFill>
                <a:srgbClr val="FF0000"/>
              </a:solidFill>
              <a:latin typeface="+mj-lt"/>
            </a:endParaRPr>
          </a:p>
          <a:p>
            <a:pPr marL="457200" indent="-457200" algn="ctr" eaLnBrk="1" hangingPunct="1">
              <a:lnSpc>
                <a:spcPct val="90000"/>
              </a:lnSpc>
              <a:buFontTx/>
              <a:buNone/>
              <a:defRPr/>
            </a:pPr>
            <a:r>
              <a:rPr lang="en-NZ" b="1" dirty="0" smtClean="0">
                <a:solidFill>
                  <a:srgbClr val="FF0000"/>
                </a:solidFill>
                <a:latin typeface="+mj-lt"/>
              </a:rPr>
              <a:t>If you don’t stop - D</a:t>
            </a:r>
            <a:r>
              <a:rPr lang="hu-HU" b="1" dirty="0" smtClean="0">
                <a:solidFill>
                  <a:srgbClr val="FF0000"/>
                </a:solidFill>
                <a:latin typeface="+mj-lt"/>
              </a:rPr>
              <a:t>S</a:t>
            </a:r>
            <a:r>
              <a:rPr lang="en-NZ" b="1" dirty="0" smtClean="0">
                <a:solidFill>
                  <a:srgbClr val="FF0000"/>
                </a:solidFill>
                <a:latin typeface="+mj-lt"/>
              </a:rPr>
              <a:t>Q</a:t>
            </a:r>
          </a:p>
          <a:p>
            <a:pPr marL="457200" indent="-457200" eaLnBrk="1" hangingPunct="1">
              <a:lnSpc>
                <a:spcPct val="90000"/>
              </a:lnSpc>
              <a:buFontTx/>
              <a:buNone/>
              <a:defRPr/>
            </a:pPr>
            <a:endParaRPr lang="en-US" dirty="0" smtClean="0">
              <a:solidFill>
                <a:srgbClr val="112E68"/>
              </a:solidFill>
              <a:latin typeface="+mj-l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NZ" smtClean="0"/>
              <a:t>Run Penalty Box</a:t>
            </a:r>
            <a:endParaRPr lang="hu-HU" smtClean="0"/>
          </a:p>
        </p:txBody>
      </p:sp>
      <p:sp>
        <p:nvSpPr>
          <p:cNvPr id="64515" name="Rectangle 3"/>
          <p:cNvSpPr>
            <a:spLocks noGrp="1" noChangeArrowheads="1"/>
          </p:cNvSpPr>
          <p:nvPr>
            <p:ph type="body" idx="4294967295"/>
          </p:nvPr>
        </p:nvSpPr>
        <p:spPr>
          <a:xfrm>
            <a:off x="539750" y="1285875"/>
            <a:ext cx="8604250" cy="5214938"/>
          </a:xfrm>
        </p:spPr>
        <p:txBody>
          <a:bodyPr/>
          <a:lstStyle/>
          <a:p>
            <a:pPr marL="457200" indent="-457200" eaLnBrk="1" hangingPunct="1">
              <a:lnSpc>
                <a:spcPct val="90000"/>
              </a:lnSpc>
              <a:buFontTx/>
              <a:buNone/>
              <a:defRPr/>
            </a:pPr>
            <a:r>
              <a:rPr lang="en-US" b="1" dirty="0" smtClean="0">
                <a:solidFill>
                  <a:srgbClr val="FF0000"/>
                </a:solidFill>
                <a:latin typeface="+mj-lt"/>
              </a:rPr>
              <a:t>Rule interpretation</a:t>
            </a:r>
          </a:p>
          <a:p>
            <a:pPr>
              <a:buFontTx/>
              <a:buNone/>
              <a:defRPr/>
            </a:pPr>
            <a:r>
              <a:rPr lang="en-US" sz="2000" b="1" u="sng" dirty="0" smtClean="0">
                <a:solidFill>
                  <a:srgbClr val="112E68"/>
                </a:solidFill>
                <a:latin typeface="+mj-lt"/>
              </a:rPr>
              <a:t>Mount after the mount line: </a:t>
            </a:r>
            <a:r>
              <a:rPr lang="en-US" sz="2000" dirty="0" smtClean="0">
                <a:solidFill>
                  <a:srgbClr val="112E68"/>
                </a:solidFill>
                <a:latin typeface="+mj-lt"/>
              </a:rPr>
              <a:t>It has to be one contact of the athlete foot with the floor after the mount line. If this contact doesn’t occur the action is considered as mount the bike before the mount line.</a:t>
            </a:r>
          </a:p>
          <a:p>
            <a:pPr>
              <a:buFontTx/>
              <a:buNone/>
              <a:defRPr/>
            </a:pPr>
            <a:r>
              <a:rPr lang="en-US" sz="2000" b="1" u="sng" dirty="0" smtClean="0">
                <a:solidFill>
                  <a:srgbClr val="112E68"/>
                </a:solidFill>
                <a:latin typeface="+mj-lt"/>
              </a:rPr>
              <a:t>Dismount before the dismount line: </a:t>
            </a:r>
            <a:r>
              <a:rPr lang="en-US" sz="2000" dirty="0" smtClean="0">
                <a:solidFill>
                  <a:srgbClr val="112E68"/>
                </a:solidFill>
                <a:latin typeface="+mj-lt"/>
              </a:rPr>
              <a:t>It has to be one contact of the athlete foot with the floor before the dismount line. If this contact doesn’t occur the action is considered as dismount the bike before the dismount line.</a:t>
            </a:r>
          </a:p>
          <a:p>
            <a:pPr>
              <a:buFontTx/>
              <a:buNone/>
              <a:defRPr/>
            </a:pPr>
            <a:r>
              <a:rPr lang="en-US" sz="2000" b="1" u="sng" dirty="0" smtClean="0">
                <a:solidFill>
                  <a:srgbClr val="112E68"/>
                </a:solidFill>
                <a:latin typeface="+mj-lt"/>
              </a:rPr>
              <a:t>Discharge or store your equipment inside your designated area:</a:t>
            </a:r>
            <a:r>
              <a:rPr lang="en-US" sz="2000" dirty="0" smtClean="0">
                <a:solidFill>
                  <a:srgbClr val="112E68"/>
                </a:solidFill>
                <a:latin typeface="+mj-lt"/>
              </a:rPr>
              <a:t> Leaving the equipment (swim cap, googles, helmet, etc.) in the designated box.</a:t>
            </a:r>
          </a:p>
          <a:p>
            <a:pPr>
              <a:buFontTx/>
              <a:buNone/>
              <a:defRPr/>
            </a:pPr>
            <a:r>
              <a:rPr lang="en-US" sz="2000" b="1" u="sng" dirty="0" smtClean="0">
                <a:solidFill>
                  <a:srgbClr val="112E68"/>
                </a:solidFill>
                <a:latin typeface="+mj-lt"/>
              </a:rPr>
              <a:t>Rack the bike inside your own space:</a:t>
            </a:r>
            <a:r>
              <a:rPr lang="en-US" sz="2000" dirty="0" smtClean="0">
                <a:solidFill>
                  <a:srgbClr val="112E68"/>
                </a:solidFill>
                <a:latin typeface="+mj-lt"/>
              </a:rPr>
              <a:t> In case of Individual bike rack, the bike must be racked with the front wheel to the designated rack.</a:t>
            </a:r>
          </a:p>
          <a:p>
            <a:pPr marL="457200" indent="-457200" eaLnBrk="1" hangingPunct="1">
              <a:lnSpc>
                <a:spcPct val="90000"/>
              </a:lnSpc>
              <a:buFontTx/>
              <a:buNone/>
              <a:defRPr/>
            </a:pPr>
            <a:endParaRPr lang="en-US" sz="2000" dirty="0" smtClean="0">
              <a:solidFill>
                <a:srgbClr val="112E68"/>
              </a:solidFill>
              <a:latin typeface="+mj-l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53125"/>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t>Post</a:t>
            </a:r>
            <a:r>
              <a:rPr lang="hu-HU" sz="4000" smtClean="0"/>
              <a:t>-r</a:t>
            </a:r>
            <a:r>
              <a:rPr lang="en-US" sz="4000" smtClean="0"/>
              <a:t>ace Procedures</a:t>
            </a:r>
            <a:endParaRPr lang="hu-HU" sz="4000" smtClean="0"/>
          </a:p>
        </p:txBody>
      </p:sp>
      <p:sp>
        <p:nvSpPr>
          <p:cNvPr id="125955" name="Rectangle 3"/>
          <p:cNvSpPr>
            <a:spLocks noGrp="1" noChangeArrowheads="1"/>
          </p:cNvSpPr>
          <p:nvPr>
            <p:ph type="body" idx="1"/>
          </p:nvPr>
        </p:nvSpPr>
        <p:spPr>
          <a:xfrm>
            <a:off x="539750" y="1700213"/>
            <a:ext cx="7993063" cy="3441700"/>
          </a:xfrm>
        </p:spPr>
        <p:txBody>
          <a:bodyPr/>
          <a:lstStyle/>
          <a:p>
            <a:pPr marL="457200" indent="-457200" eaLnBrk="1" hangingPunct="1">
              <a:defRPr/>
            </a:pPr>
            <a:r>
              <a:rPr lang="en-US" sz="2800" dirty="0">
                <a:solidFill>
                  <a:srgbClr val="112E68"/>
                </a:solidFill>
              </a:rPr>
              <a:t>“Mixed Zone” - immediately after finish</a:t>
            </a:r>
            <a:r>
              <a:rPr lang="hu-HU" sz="2800" dirty="0">
                <a:solidFill>
                  <a:srgbClr val="112E68"/>
                </a:solidFill>
              </a:rPr>
              <a:t> </a:t>
            </a:r>
            <a:r>
              <a:rPr lang="en-US" sz="2800" dirty="0">
                <a:solidFill>
                  <a:srgbClr val="112E68"/>
                </a:solidFill>
              </a:rPr>
              <a:t>1, 2, 3 with host broadcaster first. </a:t>
            </a:r>
            <a:endParaRPr lang="en-US" sz="2800" dirty="0" smtClean="0">
              <a:solidFill>
                <a:srgbClr val="112E68"/>
              </a:solidFill>
            </a:endParaRPr>
          </a:p>
          <a:p>
            <a:pPr marL="457200" indent="-457200" eaLnBrk="1" hangingPunct="1">
              <a:buNone/>
              <a:defRPr/>
            </a:pPr>
            <a:r>
              <a:rPr lang="en-US" sz="2800" dirty="0" smtClean="0">
                <a:solidFill>
                  <a:srgbClr val="112E68"/>
                </a:solidFill>
              </a:rPr>
              <a:t>                   </a:t>
            </a:r>
            <a:endParaRPr lang="en-US" sz="2800" dirty="0">
              <a:solidFill>
                <a:srgbClr val="112E68"/>
              </a:solidFill>
            </a:endParaRPr>
          </a:p>
          <a:p>
            <a:pPr marL="457200" indent="-457200" eaLnBrk="1" hangingPunct="1">
              <a:defRPr/>
            </a:pPr>
            <a:r>
              <a:rPr lang="en-US" sz="2800" dirty="0">
                <a:solidFill>
                  <a:srgbClr val="112E68"/>
                </a:solidFill>
              </a:rPr>
              <a:t>Medal Presentation - protocol –</a:t>
            </a:r>
            <a:r>
              <a:rPr lang="hu-HU" sz="2800" dirty="0">
                <a:solidFill>
                  <a:srgbClr val="112E68"/>
                </a:solidFill>
              </a:rPr>
              <a:t> </a:t>
            </a:r>
            <a:r>
              <a:rPr lang="es-ES" sz="2800" dirty="0">
                <a:solidFill>
                  <a:srgbClr val="112E68"/>
                </a:solidFill>
              </a:rPr>
              <a:t>at </a:t>
            </a:r>
            <a:r>
              <a:rPr lang="es-MX" sz="2800" dirty="0" smtClean="0">
                <a:solidFill>
                  <a:srgbClr val="112E68"/>
                </a:solidFill>
              </a:rPr>
              <a:t>20:15 – be </a:t>
            </a:r>
            <a:r>
              <a:rPr lang="es-MX" sz="2800" dirty="0" err="1" smtClean="0">
                <a:solidFill>
                  <a:srgbClr val="112E68"/>
                </a:solidFill>
              </a:rPr>
              <a:t>on</a:t>
            </a:r>
            <a:r>
              <a:rPr lang="es-MX" sz="2800" dirty="0" smtClean="0">
                <a:solidFill>
                  <a:srgbClr val="112E68"/>
                </a:solidFill>
              </a:rPr>
              <a:t> time!</a:t>
            </a:r>
            <a:endParaRPr lang="en-US" sz="2800" dirty="0" smtClean="0">
              <a:solidFill>
                <a:srgbClr val="112E68"/>
              </a:solidFill>
            </a:endParaRPr>
          </a:p>
          <a:p>
            <a:pPr marL="457200" indent="-457200" eaLnBrk="1" hangingPunct="1">
              <a:defRPr/>
            </a:pPr>
            <a:endParaRPr lang="en-US" sz="2800" dirty="0" smtClean="0">
              <a:solidFill>
                <a:srgbClr val="112E68"/>
              </a:solidFill>
            </a:endParaRPr>
          </a:p>
          <a:p>
            <a:pPr marL="457200" indent="-457200" eaLnBrk="1" hangingPunct="1">
              <a:defRPr/>
            </a:pPr>
            <a:r>
              <a:rPr lang="en-US" sz="2800" dirty="0" smtClean="0">
                <a:solidFill>
                  <a:srgbClr val="112E68"/>
                </a:solidFill>
              </a:rPr>
              <a:t>Dress </a:t>
            </a:r>
            <a:r>
              <a:rPr lang="en-US" sz="2800" dirty="0">
                <a:solidFill>
                  <a:srgbClr val="112E68"/>
                </a:solidFill>
              </a:rPr>
              <a:t>“up</a:t>
            </a:r>
            <a:r>
              <a:rPr lang="en-US" sz="2800" dirty="0" smtClean="0">
                <a:solidFill>
                  <a:srgbClr val="112E68"/>
                </a:solidFill>
              </a:rPr>
              <a:t>”</a:t>
            </a:r>
          </a:p>
          <a:p>
            <a:pPr marL="457200" indent="-457200" eaLnBrk="1" hangingPunct="1">
              <a:defRPr/>
            </a:pPr>
            <a:endParaRPr lang="hu-HU" sz="2800" dirty="0">
              <a:solidFill>
                <a:srgbClr val="112E68"/>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05264"/>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hu-HU" sz="4000" smtClean="0"/>
              <a:t>Coaches areas</a:t>
            </a:r>
          </a:p>
        </p:txBody>
      </p:sp>
      <p:sp>
        <p:nvSpPr>
          <p:cNvPr id="37891" name="Rectangle 3"/>
          <p:cNvSpPr>
            <a:spLocks noGrp="1" noChangeArrowheads="1"/>
          </p:cNvSpPr>
          <p:nvPr>
            <p:ph type="body" idx="1"/>
          </p:nvPr>
        </p:nvSpPr>
        <p:spPr>
          <a:xfrm>
            <a:off x="827584" y="1484784"/>
            <a:ext cx="7993062" cy="4810125"/>
          </a:xfrm>
        </p:spPr>
        <p:txBody>
          <a:bodyPr/>
          <a:lstStyle/>
          <a:p>
            <a:pPr marL="363538" indent="-363538" eaLnBrk="1" hangingPunct="1">
              <a:buFontTx/>
              <a:buNone/>
            </a:pPr>
            <a:r>
              <a:rPr lang="hu-HU" sz="2100" b="1" u="sng" dirty="0" smtClean="0">
                <a:solidFill>
                  <a:srgbClr val="112E68"/>
                </a:solidFill>
              </a:rPr>
              <a:t>Accreditation</a:t>
            </a:r>
          </a:p>
          <a:p>
            <a:pPr marL="363538" indent="-363538" eaLnBrk="1" hangingPunct="1"/>
            <a:r>
              <a:rPr lang="hu-HU" sz="2100" dirty="0" smtClean="0">
                <a:solidFill>
                  <a:srgbClr val="112E68"/>
                </a:solidFill>
              </a:rPr>
              <a:t>Every coaches has to collect </a:t>
            </a:r>
            <a:r>
              <a:rPr lang="en-US" sz="2100" dirty="0">
                <a:solidFill>
                  <a:srgbClr val="112E68"/>
                </a:solidFill>
              </a:rPr>
              <a:t>accreditation</a:t>
            </a:r>
            <a:r>
              <a:rPr lang="hu-HU" sz="2100" dirty="0" smtClean="0">
                <a:solidFill>
                  <a:srgbClr val="112E68"/>
                </a:solidFill>
              </a:rPr>
              <a:t> to be able to enter the venue.</a:t>
            </a:r>
            <a:endParaRPr lang="en-US" sz="2100" dirty="0" smtClean="0">
              <a:solidFill>
                <a:srgbClr val="112E68"/>
              </a:solidFill>
            </a:endParaRPr>
          </a:p>
          <a:p>
            <a:pPr marL="363538" indent="-363538" eaLnBrk="1" hangingPunct="1"/>
            <a:r>
              <a:rPr lang="en-US" sz="2100" dirty="0" smtClean="0">
                <a:solidFill>
                  <a:srgbClr val="112E68"/>
                </a:solidFill>
              </a:rPr>
              <a:t>Only Coaches who have been registered from their NF into the ITU online system are entitle for an accreditation.</a:t>
            </a:r>
          </a:p>
          <a:p>
            <a:pPr marL="363538" indent="-363538" eaLnBrk="1" hangingPunct="1"/>
            <a:endParaRPr lang="hu-HU" sz="2100" dirty="0" smtClean="0">
              <a:solidFill>
                <a:srgbClr val="112E68"/>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t>Important Updates</a:t>
            </a:r>
            <a:endParaRPr lang="hu-HU" sz="4000" smtClean="0"/>
          </a:p>
        </p:txBody>
      </p:sp>
      <p:sp>
        <p:nvSpPr>
          <p:cNvPr id="38915" name="Rectangle 6"/>
          <p:cNvSpPr>
            <a:spLocks noGrp="1" noChangeArrowheads="1"/>
          </p:cNvSpPr>
          <p:nvPr>
            <p:ph type="body" idx="1"/>
          </p:nvPr>
        </p:nvSpPr>
        <p:spPr>
          <a:xfrm>
            <a:off x="755650" y="1773238"/>
            <a:ext cx="7488758" cy="3888010"/>
          </a:xfrm>
        </p:spPr>
        <p:txBody>
          <a:bodyPr/>
          <a:lstStyle/>
          <a:p>
            <a:pPr marL="457200" indent="-457200" eaLnBrk="1" hangingPunct="1"/>
            <a:r>
              <a:rPr lang="en-CA" dirty="0" smtClean="0">
                <a:solidFill>
                  <a:srgbClr val="002060"/>
                </a:solidFill>
              </a:rPr>
              <a:t>If you Qualify for YOG * NOTE: Uniform Rules for YOG are DIFFERENT – see ITU web site!</a:t>
            </a:r>
          </a:p>
          <a:p>
            <a:pPr marL="457200" indent="-457200" eaLnBrk="1" hangingPunct="1"/>
            <a:r>
              <a:rPr lang="en-CA" dirty="0" smtClean="0">
                <a:solidFill>
                  <a:srgbClr val="002060"/>
                </a:solidFill>
              </a:rPr>
              <a:t>Relay Briefing – Only Coaches are required – bring the names of </a:t>
            </a:r>
            <a:r>
              <a:rPr lang="en-CA" smtClean="0">
                <a:solidFill>
                  <a:srgbClr val="002060"/>
                </a:solidFill>
              </a:rPr>
              <a:t>your team!</a:t>
            </a:r>
            <a:endParaRPr lang="en-CA" dirty="0" smtClean="0">
              <a:solidFill>
                <a:srgbClr val="002060"/>
              </a:solidFill>
            </a:endParaRPr>
          </a:p>
          <a:p>
            <a:pPr marL="457200" indent="-457200" eaLnBrk="1" hangingPunct="1"/>
            <a:endParaRPr lang="en-GB" dirty="0" smtClean="0">
              <a:solidFill>
                <a:srgbClr val="002060"/>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74333"/>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71550" y="331788"/>
            <a:ext cx="7956550" cy="720725"/>
          </a:xfrm>
        </p:spPr>
        <p:txBody>
          <a:bodyPr/>
          <a:lstStyle/>
          <a:p>
            <a:pPr eaLnBrk="1" hangingPunct="1"/>
            <a:r>
              <a:rPr lang="hu-HU" sz="4000" smtClean="0"/>
              <a:t>Welcome and Introductions</a:t>
            </a:r>
          </a:p>
        </p:txBody>
      </p:sp>
      <p:sp>
        <p:nvSpPr>
          <p:cNvPr id="5123" name="Rectangle 3"/>
          <p:cNvSpPr>
            <a:spLocks noGrp="1" noChangeArrowheads="1"/>
          </p:cNvSpPr>
          <p:nvPr>
            <p:ph type="body" idx="1"/>
          </p:nvPr>
        </p:nvSpPr>
        <p:spPr>
          <a:xfrm>
            <a:off x="900113" y="1357313"/>
            <a:ext cx="7510462" cy="4810125"/>
          </a:xfrm>
        </p:spPr>
        <p:txBody>
          <a:bodyPr/>
          <a:lstStyle/>
          <a:p>
            <a:pPr marL="363538" indent="-363538" eaLnBrk="1" hangingPunct="1"/>
            <a:r>
              <a:rPr lang="es-MX" b="1" dirty="0" smtClean="0">
                <a:solidFill>
                  <a:srgbClr val="112E68"/>
                </a:solidFill>
              </a:rPr>
              <a:t>Andrew Armstrong</a:t>
            </a:r>
            <a:r>
              <a:rPr lang="hu-HU" b="1" dirty="0" smtClean="0">
                <a:solidFill>
                  <a:srgbClr val="112E68"/>
                </a:solidFill>
              </a:rPr>
              <a:t>, ITU Technical Delegate</a:t>
            </a:r>
            <a:endParaRPr lang="es-MX" b="1" dirty="0" smtClean="0">
              <a:solidFill>
                <a:srgbClr val="112E68"/>
              </a:solidFill>
            </a:endParaRPr>
          </a:p>
          <a:p>
            <a:pPr marL="363538" indent="-363538" eaLnBrk="1" hangingPunct="1"/>
            <a:endParaRPr lang="es-MX" b="1" dirty="0" smtClean="0">
              <a:solidFill>
                <a:srgbClr val="112E68"/>
              </a:solidFill>
            </a:endParaRPr>
          </a:p>
          <a:p>
            <a:pPr marL="363538" indent="-363538" eaLnBrk="1" hangingPunct="1"/>
            <a:r>
              <a:rPr lang="es-MX" b="1" dirty="0" smtClean="0">
                <a:solidFill>
                  <a:srgbClr val="112E68"/>
                </a:solidFill>
              </a:rPr>
              <a:t>Felix Molina, ITU </a:t>
            </a:r>
            <a:r>
              <a:rPr lang="es-MX" b="1" dirty="0" err="1" smtClean="0">
                <a:solidFill>
                  <a:srgbClr val="112E68"/>
                </a:solidFill>
              </a:rPr>
              <a:t>Assitant</a:t>
            </a:r>
            <a:r>
              <a:rPr lang="es-MX" b="1" dirty="0" smtClean="0">
                <a:solidFill>
                  <a:srgbClr val="112E68"/>
                </a:solidFill>
              </a:rPr>
              <a:t> </a:t>
            </a:r>
            <a:r>
              <a:rPr lang="es-MX" b="1" dirty="0" err="1" smtClean="0">
                <a:solidFill>
                  <a:srgbClr val="112E68"/>
                </a:solidFill>
              </a:rPr>
              <a:t>Technical</a:t>
            </a:r>
            <a:r>
              <a:rPr lang="es-MX" b="1" dirty="0" smtClean="0">
                <a:solidFill>
                  <a:srgbClr val="112E68"/>
                </a:solidFill>
              </a:rPr>
              <a:t> </a:t>
            </a:r>
            <a:r>
              <a:rPr lang="es-MX" b="1" dirty="0" err="1" smtClean="0">
                <a:solidFill>
                  <a:srgbClr val="112E68"/>
                </a:solidFill>
              </a:rPr>
              <a:t>Delegate</a:t>
            </a:r>
            <a:endParaRPr lang="es-MX" b="1" dirty="0" smtClean="0">
              <a:solidFill>
                <a:srgbClr val="112E68"/>
              </a:solidFill>
            </a:endParaRPr>
          </a:p>
          <a:p>
            <a:pPr marL="363538" indent="-363538" eaLnBrk="1" hangingPunct="1"/>
            <a:endParaRPr lang="hu-HU" b="1" dirty="0" smtClean="0">
              <a:solidFill>
                <a:srgbClr val="112E68"/>
              </a:solidFill>
            </a:endParaRPr>
          </a:p>
          <a:p>
            <a:pPr marL="363538" indent="-363538" eaLnBrk="1" hangingPunct="1"/>
            <a:r>
              <a:rPr lang="es-MX" b="1" dirty="0" smtClean="0">
                <a:solidFill>
                  <a:srgbClr val="112E68"/>
                </a:solidFill>
              </a:rPr>
              <a:t>Cinthia Quilo</a:t>
            </a:r>
            <a:r>
              <a:rPr lang="hu-HU" b="1" dirty="0" smtClean="0">
                <a:solidFill>
                  <a:srgbClr val="112E68"/>
                </a:solidFill>
              </a:rPr>
              <a:t>, ITU Race Referee</a:t>
            </a:r>
            <a:endParaRPr lang="es-MX" b="1" dirty="0" smtClean="0">
              <a:solidFill>
                <a:srgbClr val="112E68"/>
              </a:solidFill>
            </a:endParaRPr>
          </a:p>
          <a:p>
            <a:pPr marL="363538" indent="-363538" eaLnBrk="1" hangingPunct="1"/>
            <a:endParaRPr lang="hu-HU" b="1" dirty="0" smtClean="0">
              <a:solidFill>
                <a:srgbClr val="112E68"/>
              </a:solidFill>
            </a:endParaRPr>
          </a:p>
          <a:p>
            <a:pPr marL="363538" indent="-363538" eaLnBrk="1" hangingPunct="1"/>
            <a:r>
              <a:rPr lang="es-MX" b="1" dirty="0" smtClean="0">
                <a:solidFill>
                  <a:srgbClr val="112E68"/>
                </a:solidFill>
              </a:rPr>
              <a:t>Mauricio Alvarez</a:t>
            </a:r>
            <a:r>
              <a:rPr lang="hu-HU" b="1" dirty="0" smtClean="0">
                <a:solidFill>
                  <a:srgbClr val="112E68"/>
                </a:solidFill>
              </a:rPr>
              <a:t>, LOC Director</a:t>
            </a:r>
          </a:p>
          <a:p>
            <a:pPr marL="363538" indent="-363538" eaLnBrk="1" hangingPunct="1"/>
            <a:endParaRPr lang="hu-HU" b="1" dirty="0" smtClean="0">
              <a:solidFill>
                <a:srgbClr val="112E68"/>
              </a:solidFill>
            </a:endParaRPr>
          </a:p>
          <a:p>
            <a:pPr marL="363538" indent="-363538" eaLnBrk="1" hangingPunct="1">
              <a:buFontTx/>
              <a:buNone/>
            </a:pPr>
            <a:endParaRPr lang="hu-HU" b="1" dirty="0" smtClean="0">
              <a:solidFill>
                <a:schemeClr val="folHlin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05264"/>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ES" sz="4000" smtClean="0"/>
              <a:t>Weather forecast</a:t>
            </a:r>
            <a:endParaRPr lang="hu-HU" sz="4000" smtClean="0"/>
          </a:p>
        </p:txBody>
      </p:sp>
      <p:sp>
        <p:nvSpPr>
          <p:cNvPr id="39939" name="Rectangle 3"/>
          <p:cNvSpPr>
            <a:spLocks noGrp="1" noChangeArrowheads="1"/>
          </p:cNvSpPr>
          <p:nvPr>
            <p:ph type="body" idx="1"/>
          </p:nvPr>
        </p:nvSpPr>
        <p:spPr>
          <a:xfrm>
            <a:off x="684213" y="2003425"/>
            <a:ext cx="8208962" cy="4810125"/>
          </a:xfrm>
        </p:spPr>
        <p:txBody>
          <a:bodyPr/>
          <a:lstStyle/>
          <a:p>
            <a:pPr marL="0" indent="0" eaLnBrk="1" hangingPunct="1">
              <a:buFontTx/>
              <a:buNone/>
            </a:pPr>
            <a:r>
              <a:rPr lang="hu-HU" sz="2800" b="1" dirty="0" smtClean="0">
                <a:solidFill>
                  <a:srgbClr val="112E68"/>
                </a:solidFill>
              </a:rPr>
              <a:t>			</a:t>
            </a:r>
            <a:r>
              <a:rPr lang="es-ES" sz="2800" b="1" dirty="0" err="1" smtClean="0">
                <a:solidFill>
                  <a:srgbClr val="112E68"/>
                </a:solidFill>
              </a:rPr>
              <a:t>Temp</a:t>
            </a:r>
            <a:r>
              <a:rPr lang="hu-HU" sz="2800" b="1" dirty="0" smtClean="0">
                <a:solidFill>
                  <a:srgbClr val="112E68"/>
                </a:solidFill>
              </a:rPr>
              <a:t>		</a:t>
            </a:r>
            <a:r>
              <a:rPr lang="es-ES" sz="2800" b="1" dirty="0" err="1" smtClean="0">
                <a:solidFill>
                  <a:srgbClr val="112E68"/>
                </a:solidFill>
              </a:rPr>
              <a:t>Weathe</a:t>
            </a:r>
            <a:r>
              <a:rPr lang="hu-HU" sz="2800" b="1" dirty="0" smtClean="0">
                <a:solidFill>
                  <a:srgbClr val="112E68"/>
                </a:solidFill>
              </a:rPr>
              <a:t>r</a:t>
            </a:r>
          </a:p>
          <a:p>
            <a:pPr marL="0" indent="0" eaLnBrk="1" hangingPunct="1">
              <a:buFontTx/>
              <a:buNone/>
            </a:pPr>
            <a:endParaRPr lang="hu-HU" sz="2800" b="1" dirty="0" smtClean="0">
              <a:solidFill>
                <a:srgbClr val="112E68"/>
              </a:solidFill>
            </a:endParaRPr>
          </a:p>
          <a:p>
            <a:pPr marL="0" indent="0" eaLnBrk="1" hangingPunct="1">
              <a:buFontTx/>
              <a:buNone/>
            </a:pPr>
            <a:r>
              <a:rPr lang="es-ES" sz="2800" b="1" dirty="0" smtClean="0">
                <a:solidFill>
                  <a:srgbClr val="112E68"/>
                </a:solidFill>
              </a:rPr>
              <a:t>Friday</a:t>
            </a:r>
            <a:r>
              <a:rPr lang="hu-HU" sz="2800" b="1" dirty="0" smtClean="0">
                <a:solidFill>
                  <a:srgbClr val="112E68"/>
                </a:solidFill>
              </a:rPr>
              <a:t>		</a:t>
            </a:r>
            <a:r>
              <a:rPr lang="en-CA" sz="2800" b="1" dirty="0" smtClean="0">
                <a:solidFill>
                  <a:srgbClr val="112E68"/>
                </a:solidFill>
              </a:rPr>
              <a:t>19 </a:t>
            </a:r>
            <a:r>
              <a:rPr lang="es-ES" sz="2800" dirty="0" smtClean="0">
                <a:solidFill>
                  <a:srgbClr val="112E68"/>
                </a:solidFill>
              </a:rPr>
              <a:t>º</a:t>
            </a:r>
            <a:r>
              <a:rPr lang="hu-HU" sz="2800" dirty="0" smtClean="0">
                <a:solidFill>
                  <a:srgbClr val="112E68"/>
                </a:solidFill>
              </a:rPr>
              <a:t>C			</a:t>
            </a:r>
            <a:r>
              <a:rPr lang="en-CA" sz="2800" dirty="0" smtClean="0">
                <a:solidFill>
                  <a:srgbClr val="112E68"/>
                </a:solidFill>
              </a:rPr>
              <a:t>Cloud / rain?</a:t>
            </a:r>
            <a:endParaRPr lang="hu-HU" sz="2800" dirty="0" smtClean="0">
              <a:solidFill>
                <a:srgbClr val="112E68"/>
              </a:solidFill>
            </a:endParaRPr>
          </a:p>
          <a:p>
            <a:pPr marL="0" indent="0" eaLnBrk="1" hangingPunct="1">
              <a:buFontTx/>
              <a:buNone/>
            </a:pPr>
            <a:endParaRPr lang="hu-HU" sz="2800" b="1" dirty="0" smtClean="0">
              <a:solidFill>
                <a:srgbClr val="112E68"/>
              </a:solidFill>
            </a:endParaRPr>
          </a:p>
          <a:p>
            <a:pPr marL="0" indent="0" eaLnBrk="1" hangingPunct="1">
              <a:buFontTx/>
              <a:buNone/>
            </a:pPr>
            <a:r>
              <a:rPr lang="es-ES" sz="2800" b="1" dirty="0" err="1" smtClean="0">
                <a:solidFill>
                  <a:srgbClr val="112E68"/>
                </a:solidFill>
              </a:rPr>
              <a:t>Saturday</a:t>
            </a:r>
            <a:r>
              <a:rPr lang="hu-HU" sz="2800" b="1" dirty="0" smtClean="0">
                <a:solidFill>
                  <a:srgbClr val="112E68"/>
                </a:solidFill>
              </a:rPr>
              <a:t>		</a:t>
            </a:r>
            <a:r>
              <a:rPr lang="en-US" sz="2800" b="1" dirty="0" smtClean="0">
                <a:solidFill>
                  <a:srgbClr val="112E68"/>
                </a:solidFill>
              </a:rPr>
              <a:t>26</a:t>
            </a:r>
            <a:r>
              <a:rPr lang="en-US" sz="2800" dirty="0" smtClean="0">
                <a:solidFill>
                  <a:srgbClr val="112E68"/>
                </a:solidFill>
              </a:rPr>
              <a:t> </a:t>
            </a:r>
            <a:r>
              <a:rPr lang="es-ES" sz="2800" dirty="0" smtClean="0">
                <a:solidFill>
                  <a:srgbClr val="112E68"/>
                </a:solidFill>
              </a:rPr>
              <a:t>º</a:t>
            </a:r>
            <a:r>
              <a:rPr lang="hu-HU" sz="2800" dirty="0" smtClean="0">
                <a:solidFill>
                  <a:srgbClr val="112E68"/>
                </a:solidFill>
              </a:rPr>
              <a:t>C			</a:t>
            </a:r>
            <a:r>
              <a:rPr lang="en-CA" sz="2800" dirty="0" smtClean="0">
                <a:solidFill>
                  <a:srgbClr val="112E68"/>
                </a:solidFill>
              </a:rPr>
              <a:t>Sun</a:t>
            </a:r>
            <a:endParaRPr lang="hu-HU" sz="2800" dirty="0" smtClean="0">
              <a:solidFill>
                <a:srgbClr val="112E68"/>
              </a:solidFill>
            </a:endParaRPr>
          </a:p>
          <a:p>
            <a:pPr marL="0" indent="0" eaLnBrk="1" hangingPunct="1">
              <a:buFontTx/>
              <a:buNone/>
            </a:pPr>
            <a:endParaRPr lang="hu-HU" sz="2800" b="1" dirty="0" smtClean="0">
              <a:solidFill>
                <a:srgbClr val="112E68"/>
              </a:solidFill>
            </a:endParaRPr>
          </a:p>
          <a:p>
            <a:pPr marL="0" indent="0" eaLnBrk="1" hangingPunct="1">
              <a:buFontTx/>
              <a:buNone/>
            </a:pPr>
            <a:r>
              <a:rPr lang="es-ES" sz="2800" b="1" dirty="0" err="1" smtClean="0">
                <a:solidFill>
                  <a:srgbClr val="112E68"/>
                </a:solidFill>
              </a:rPr>
              <a:t>Sunday</a:t>
            </a:r>
            <a:r>
              <a:rPr lang="hu-HU" sz="2800" b="1" dirty="0" smtClean="0">
                <a:solidFill>
                  <a:srgbClr val="112E68"/>
                </a:solidFill>
              </a:rPr>
              <a:t>		</a:t>
            </a:r>
            <a:r>
              <a:rPr lang="en-US" sz="2800" b="1" dirty="0" smtClean="0">
                <a:solidFill>
                  <a:srgbClr val="112E68"/>
                </a:solidFill>
              </a:rPr>
              <a:t>17</a:t>
            </a:r>
            <a:r>
              <a:rPr lang="en-US" sz="2800" dirty="0" smtClean="0">
                <a:solidFill>
                  <a:srgbClr val="112E68"/>
                </a:solidFill>
              </a:rPr>
              <a:t> </a:t>
            </a:r>
            <a:r>
              <a:rPr lang="es-ES" sz="2800" dirty="0" smtClean="0">
                <a:solidFill>
                  <a:srgbClr val="112E68"/>
                </a:solidFill>
              </a:rPr>
              <a:t>º</a:t>
            </a:r>
            <a:r>
              <a:rPr lang="hu-HU" sz="2800" dirty="0" smtClean="0">
                <a:solidFill>
                  <a:srgbClr val="112E68"/>
                </a:solidFill>
              </a:rPr>
              <a:t>C			 </a:t>
            </a:r>
            <a:r>
              <a:rPr lang="en-CA" sz="2800" dirty="0" smtClean="0">
                <a:solidFill>
                  <a:srgbClr val="112E68"/>
                </a:solidFill>
              </a:rPr>
              <a:t>Sun</a:t>
            </a:r>
            <a:endParaRPr lang="en-GB" sz="2800" dirty="0" smtClean="0">
              <a:solidFill>
                <a:srgbClr val="112E68"/>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539750" y="3184525"/>
            <a:ext cx="7993063" cy="1281113"/>
          </a:xfrm>
        </p:spPr>
        <p:txBody>
          <a:bodyPr/>
          <a:lstStyle/>
          <a:p>
            <a:pPr marL="0" indent="0" algn="ctr" eaLnBrk="1" hangingPunct="1">
              <a:buFontTx/>
              <a:buNone/>
            </a:pPr>
            <a:r>
              <a:rPr lang="hu-HU" sz="7200" b="1" smtClean="0">
                <a:solidFill>
                  <a:srgbClr val="112E68"/>
                </a:solidFill>
              </a:rPr>
              <a:t>Good Luck!</a:t>
            </a:r>
            <a:endParaRPr lang="en-GB" sz="7200" b="1" smtClean="0">
              <a:solidFill>
                <a:srgbClr val="112E68"/>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sz="4000" smtClean="0"/>
              <a:t>Competition Jury</a:t>
            </a:r>
          </a:p>
        </p:txBody>
      </p:sp>
      <p:sp>
        <p:nvSpPr>
          <p:cNvPr id="6147" name="Rectangle 3"/>
          <p:cNvSpPr>
            <a:spLocks noGrp="1" noChangeArrowheads="1"/>
          </p:cNvSpPr>
          <p:nvPr>
            <p:ph type="body" idx="1"/>
          </p:nvPr>
        </p:nvSpPr>
        <p:spPr/>
        <p:txBody>
          <a:bodyPr/>
          <a:lstStyle/>
          <a:p>
            <a:pPr marL="363538" indent="-363538" eaLnBrk="1" hangingPunct="1"/>
            <a:r>
              <a:rPr lang="es-MX" sz="2800" dirty="0" smtClean="0">
                <a:solidFill>
                  <a:srgbClr val="112E68"/>
                </a:solidFill>
              </a:rPr>
              <a:t>Andrew Armstrong</a:t>
            </a:r>
            <a:r>
              <a:rPr lang="hu-HU" sz="2800" dirty="0" smtClean="0">
                <a:solidFill>
                  <a:srgbClr val="112E68"/>
                </a:solidFill>
              </a:rPr>
              <a:t>, Chair</a:t>
            </a:r>
          </a:p>
          <a:p>
            <a:pPr marL="363538" indent="-363538" eaLnBrk="1" hangingPunct="1"/>
            <a:r>
              <a:rPr lang="es-MX" sz="2800" dirty="0" smtClean="0">
                <a:solidFill>
                  <a:srgbClr val="112E68"/>
                </a:solidFill>
              </a:rPr>
              <a:t>Antonio </a:t>
            </a:r>
            <a:r>
              <a:rPr lang="es-MX" sz="2800" dirty="0" err="1" smtClean="0">
                <a:solidFill>
                  <a:srgbClr val="112E68"/>
                </a:solidFill>
              </a:rPr>
              <a:t>Alarco</a:t>
            </a:r>
            <a:r>
              <a:rPr lang="es-MX" sz="2800" dirty="0" smtClean="0">
                <a:solidFill>
                  <a:srgbClr val="112E68"/>
                </a:solidFill>
              </a:rPr>
              <a:t>, PATCO </a:t>
            </a:r>
            <a:r>
              <a:rPr lang="es-MX" sz="2800" dirty="0" err="1" smtClean="0">
                <a:solidFill>
                  <a:srgbClr val="112E68"/>
                </a:solidFill>
              </a:rPr>
              <a:t>President</a:t>
            </a:r>
            <a:r>
              <a:rPr lang="es-MX" sz="2800" dirty="0" smtClean="0">
                <a:solidFill>
                  <a:srgbClr val="112E68"/>
                </a:solidFill>
              </a:rPr>
              <a:t>.</a:t>
            </a:r>
          </a:p>
          <a:p>
            <a:pPr marL="363538" indent="-363538" eaLnBrk="1" hangingPunct="1"/>
            <a:r>
              <a:rPr lang="es-MX" sz="2800" dirty="0" smtClean="0">
                <a:solidFill>
                  <a:srgbClr val="112E68"/>
                </a:solidFill>
              </a:rPr>
              <a:t>Dr</a:t>
            </a:r>
            <a:r>
              <a:rPr lang="es-MX" sz="2800" dirty="0">
                <a:solidFill>
                  <a:srgbClr val="112E68"/>
                </a:solidFill>
              </a:rPr>
              <a:t>. Ignacio </a:t>
            </a:r>
            <a:r>
              <a:rPr lang="es-MX" sz="2800" dirty="0" smtClean="0">
                <a:solidFill>
                  <a:srgbClr val="112E68"/>
                </a:solidFill>
              </a:rPr>
              <a:t>Lopez, Medical Delegate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05264"/>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Schedule and Timelines</a:t>
            </a:r>
            <a:endParaRPr lang="hu-HU" sz="4000" smtClean="0"/>
          </a:p>
        </p:txBody>
      </p:sp>
      <p:sp>
        <p:nvSpPr>
          <p:cNvPr id="7171" name="Rectangle 3"/>
          <p:cNvSpPr>
            <a:spLocks noGrp="1" noChangeArrowheads="1"/>
          </p:cNvSpPr>
          <p:nvPr>
            <p:ph type="body" idx="1"/>
          </p:nvPr>
        </p:nvSpPr>
        <p:spPr>
          <a:xfrm>
            <a:off x="468313" y="1700808"/>
            <a:ext cx="8675687" cy="4810125"/>
          </a:xfrm>
        </p:spPr>
        <p:txBody>
          <a:bodyPr/>
          <a:lstStyle/>
          <a:p>
            <a:pPr marL="0" indent="0" eaLnBrk="1" hangingPunct="1">
              <a:buFontTx/>
              <a:buNone/>
            </a:pPr>
            <a:endParaRPr lang="es-MX" sz="2800" b="1" u="sng" dirty="0" smtClean="0">
              <a:solidFill>
                <a:srgbClr val="112E68"/>
              </a:solidFill>
            </a:endParaRPr>
          </a:p>
          <a:p>
            <a:pPr marL="0" indent="0" eaLnBrk="1" hangingPunct="1">
              <a:buFontTx/>
              <a:buNone/>
            </a:pPr>
            <a:r>
              <a:rPr lang="es-MX" sz="2800" b="1" u="sng" dirty="0" err="1" smtClean="0">
                <a:solidFill>
                  <a:srgbClr val="112E68"/>
                </a:solidFill>
              </a:rPr>
              <a:t>Thursda</a:t>
            </a:r>
            <a:r>
              <a:rPr lang="hu-HU" sz="2800" b="1" u="sng" dirty="0" smtClean="0">
                <a:solidFill>
                  <a:srgbClr val="112E68"/>
                </a:solidFill>
              </a:rPr>
              <a:t>y</a:t>
            </a:r>
            <a:r>
              <a:rPr lang="hu-HU" sz="2000" dirty="0" smtClean="0">
                <a:solidFill>
                  <a:srgbClr val="112E68"/>
                </a:solidFill>
              </a:rPr>
              <a:t> </a:t>
            </a:r>
            <a:endParaRPr lang="hu-HU" sz="2000" dirty="0" smtClean="0">
              <a:solidFill>
                <a:schemeClr val="folHlink"/>
              </a:solidFill>
            </a:endParaRPr>
          </a:p>
          <a:p>
            <a:pPr marL="0" indent="0" eaLnBrk="1" hangingPunct="1">
              <a:buFontTx/>
              <a:buNone/>
            </a:pPr>
            <a:r>
              <a:rPr lang="en-US" dirty="0" smtClean="0">
                <a:solidFill>
                  <a:srgbClr val="112E68"/>
                </a:solidFill>
              </a:rPr>
              <a:t>18</a:t>
            </a:r>
            <a:r>
              <a:rPr lang="hu-HU" dirty="0" smtClean="0">
                <a:solidFill>
                  <a:srgbClr val="112E68"/>
                </a:solidFill>
              </a:rPr>
              <a:t>:</a:t>
            </a:r>
            <a:r>
              <a:rPr lang="en-US" dirty="0" smtClean="0">
                <a:solidFill>
                  <a:srgbClr val="112E68"/>
                </a:solidFill>
              </a:rPr>
              <a:t>00</a:t>
            </a:r>
            <a:r>
              <a:rPr lang="hu-HU" dirty="0" smtClean="0">
                <a:solidFill>
                  <a:srgbClr val="112E68"/>
                </a:solidFill>
              </a:rPr>
              <a:t> – </a:t>
            </a:r>
            <a:r>
              <a:rPr lang="es-MX" dirty="0" smtClean="0">
                <a:solidFill>
                  <a:srgbClr val="112E68"/>
                </a:solidFill>
              </a:rPr>
              <a:t>17:00</a:t>
            </a:r>
            <a:r>
              <a:rPr lang="hu-HU" dirty="0" smtClean="0">
                <a:solidFill>
                  <a:srgbClr val="112E68"/>
                </a:solidFill>
              </a:rPr>
              <a:t>	Race pack pick-up</a:t>
            </a:r>
            <a:r>
              <a:rPr lang="en-US" dirty="0" smtClean="0">
                <a:solidFill>
                  <a:srgbClr val="112E68"/>
                </a:solidFill>
              </a:rPr>
              <a:t> </a:t>
            </a:r>
            <a:r>
              <a:rPr lang="en-US" sz="2000" dirty="0" smtClean="0">
                <a:solidFill>
                  <a:srgbClr val="112E68"/>
                </a:solidFill>
              </a:rPr>
              <a:t>(after the athletes’ briefing)</a:t>
            </a:r>
            <a:endParaRPr lang="hu-HU" sz="2000" dirty="0" smtClean="0">
              <a:solidFill>
                <a:srgbClr val="112E68"/>
              </a:solidFill>
            </a:endParaRPr>
          </a:p>
          <a:p>
            <a:pPr marL="0" indent="0" eaLnBrk="1" hangingPunct="1">
              <a:buFontTx/>
              <a:buNone/>
            </a:pPr>
            <a:endParaRPr lang="hu-HU" dirty="0" smtClean="0">
              <a:solidFill>
                <a:srgbClr val="112E68"/>
              </a:solidFill>
            </a:endParaRPr>
          </a:p>
          <a:p>
            <a:pPr marL="0" indent="0" eaLnBrk="1" hangingPunct="1">
              <a:buFontTx/>
              <a:buNone/>
            </a:pPr>
            <a:endParaRPr lang="hu-HU" dirty="0" smtClean="0">
              <a:solidFill>
                <a:srgbClr val="112E68"/>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Schedule and Timelines</a:t>
            </a:r>
            <a:endParaRPr lang="hu-HU" sz="4000" smtClean="0"/>
          </a:p>
        </p:txBody>
      </p:sp>
      <p:sp>
        <p:nvSpPr>
          <p:cNvPr id="8195" name="Rectangle 3"/>
          <p:cNvSpPr>
            <a:spLocks noGrp="1" noChangeArrowheads="1"/>
          </p:cNvSpPr>
          <p:nvPr>
            <p:ph type="body" idx="1"/>
          </p:nvPr>
        </p:nvSpPr>
        <p:spPr>
          <a:xfrm>
            <a:off x="539750" y="1628775"/>
            <a:ext cx="8208963" cy="3744913"/>
          </a:xfrm>
        </p:spPr>
        <p:txBody>
          <a:bodyPr/>
          <a:lstStyle/>
          <a:p>
            <a:pPr marL="0" indent="0" eaLnBrk="1" hangingPunct="1">
              <a:buFontTx/>
              <a:buNone/>
            </a:pPr>
            <a:r>
              <a:rPr lang="es-MX" sz="2800" b="1" u="sng" dirty="0" smtClean="0">
                <a:solidFill>
                  <a:srgbClr val="112E68"/>
                </a:solidFill>
              </a:rPr>
              <a:t>Friday</a:t>
            </a:r>
            <a:r>
              <a:rPr lang="hu-HU" sz="2000" dirty="0" smtClean="0">
                <a:solidFill>
                  <a:srgbClr val="112E68"/>
                </a:solidFill>
              </a:rPr>
              <a:t> </a:t>
            </a:r>
            <a:endParaRPr lang="hu-HU" sz="2800" b="1" dirty="0" smtClean="0">
              <a:solidFill>
                <a:schemeClr val="folHlink"/>
              </a:solidFill>
            </a:endParaRPr>
          </a:p>
          <a:p>
            <a:pPr marL="0" indent="0" eaLnBrk="1" hangingPunct="1">
              <a:buFontTx/>
              <a:buNone/>
            </a:pPr>
            <a:r>
              <a:rPr lang="en-US" dirty="0" smtClean="0">
                <a:solidFill>
                  <a:srgbClr val="112E68"/>
                </a:solidFill>
              </a:rPr>
              <a:t>09:00 – 0930		Swim </a:t>
            </a:r>
            <a:r>
              <a:rPr lang="en-US" dirty="0" err="1" smtClean="0">
                <a:solidFill>
                  <a:srgbClr val="112E68"/>
                </a:solidFill>
              </a:rPr>
              <a:t>familiarisation</a:t>
            </a:r>
            <a:r>
              <a:rPr lang="en-US" dirty="0" smtClean="0">
                <a:solidFill>
                  <a:srgbClr val="112E68"/>
                </a:solidFill>
              </a:rPr>
              <a:t> on course</a:t>
            </a:r>
          </a:p>
          <a:p>
            <a:pPr marL="0" indent="0" eaLnBrk="1" hangingPunct="1">
              <a:buFontTx/>
              <a:buNone/>
            </a:pPr>
            <a:endParaRPr lang="en-US" dirty="0" smtClean="0">
              <a:solidFill>
                <a:srgbClr val="112E68"/>
              </a:solidFill>
            </a:endParaRPr>
          </a:p>
          <a:p>
            <a:pPr marL="0" indent="0" eaLnBrk="1" hangingPunct="1">
              <a:buFontTx/>
              <a:buNone/>
            </a:pPr>
            <a:r>
              <a:rPr lang="en-US" dirty="0" smtClean="0">
                <a:solidFill>
                  <a:srgbClr val="112E68"/>
                </a:solidFill>
              </a:rPr>
              <a:t>15:30</a:t>
            </a:r>
            <a:r>
              <a:rPr lang="hu-HU" dirty="0" smtClean="0">
                <a:solidFill>
                  <a:srgbClr val="112E68"/>
                </a:solidFill>
              </a:rPr>
              <a:t> </a:t>
            </a:r>
            <a:r>
              <a:rPr lang="hu-HU" dirty="0" smtClean="0">
                <a:solidFill>
                  <a:srgbClr val="112E68"/>
                </a:solidFill>
              </a:rPr>
              <a:t>– </a:t>
            </a:r>
            <a:r>
              <a:rPr lang="en-US" dirty="0" smtClean="0">
                <a:solidFill>
                  <a:srgbClr val="112E68"/>
                </a:solidFill>
              </a:rPr>
              <a:t>16:20</a:t>
            </a:r>
            <a:r>
              <a:rPr lang="hu-HU" dirty="0" smtClean="0">
                <a:solidFill>
                  <a:srgbClr val="112E68"/>
                </a:solidFill>
              </a:rPr>
              <a:t> </a:t>
            </a:r>
            <a:r>
              <a:rPr lang="en-US" dirty="0" smtClean="0">
                <a:solidFill>
                  <a:srgbClr val="112E68"/>
                </a:solidFill>
              </a:rPr>
              <a:t>	</a:t>
            </a:r>
            <a:r>
              <a:rPr lang="hu-HU" dirty="0" smtClean="0">
                <a:solidFill>
                  <a:srgbClr val="112E68"/>
                </a:solidFill>
              </a:rPr>
              <a:t>Athletes’ Lounge open and check-in</a:t>
            </a:r>
            <a:r>
              <a:rPr lang="es-MX" dirty="0" smtClean="0">
                <a:solidFill>
                  <a:srgbClr val="112E68"/>
                </a:solidFill>
              </a:rPr>
              <a:t> </a:t>
            </a:r>
            <a:r>
              <a:rPr lang="es-MX" dirty="0" err="1" smtClean="0">
                <a:solidFill>
                  <a:srgbClr val="112E68"/>
                </a:solidFill>
              </a:rPr>
              <a:t>for</a:t>
            </a:r>
            <a:r>
              <a:rPr lang="es-MX" dirty="0" smtClean="0">
                <a:solidFill>
                  <a:srgbClr val="112E68"/>
                </a:solidFill>
              </a:rPr>
              <a:t> 			</a:t>
            </a:r>
            <a:r>
              <a:rPr lang="es-MX" dirty="0" err="1" smtClean="0">
                <a:solidFill>
                  <a:srgbClr val="112E68"/>
                </a:solidFill>
              </a:rPr>
              <a:t>Youth</a:t>
            </a:r>
            <a:r>
              <a:rPr lang="es-MX" dirty="0" smtClean="0">
                <a:solidFill>
                  <a:srgbClr val="112E68"/>
                </a:solidFill>
              </a:rPr>
              <a:t> </a:t>
            </a:r>
            <a:r>
              <a:rPr lang="es-MX" dirty="0" err="1" smtClean="0">
                <a:solidFill>
                  <a:srgbClr val="112E68"/>
                </a:solidFill>
              </a:rPr>
              <a:t>Women</a:t>
            </a:r>
            <a:endParaRPr lang="hu-HU" dirty="0" smtClean="0">
              <a:solidFill>
                <a:srgbClr val="112E68"/>
              </a:solidFill>
            </a:endParaRPr>
          </a:p>
          <a:p>
            <a:pPr marL="0" indent="0" eaLnBrk="1" hangingPunct="1">
              <a:buFontTx/>
              <a:buNone/>
            </a:pPr>
            <a:r>
              <a:rPr lang="en-US" dirty="0" smtClean="0">
                <a:solidFill>
                  <a:srgbClr val="112E68"/>
                </a:solidFill>
              </a:rPr>
              <a:t>16:00</a:t>
            </a:r>
            <a:r>
              <a:rPr lang="hu-HU" dirty="0" smtClean="0">
                <a:solidFill>
                  <a:srgbClr val="112E68"/>
                </a:solidFill>
              </a:rPr>
              <a:t> </a:t>
            </a:r>
            <a:r>
              <a:rPr lang="hu-HU" dirty="0" smtClean="0">
                <a:solidFill>
                  <a:srgbClr val="112E68"/>
                </a:solidFill>
              </a:rPr>
              <a:t>– </a:t>
            </a:r>
            <a:r>
              <a:rPr lang="en-US" dirty="0" smtClean="0">
                <a:solidFill>
                  <a:srgbClr val="112E68"/>
                </a:solidFill>
              </a:rPr>
              <a:t>16:35</a:t>
            </a:r>
            <a:r>
              <a:rPr lang="hu-HU" dirty="0" smtClean="0">
                <a:solidFill>
                  <a:srgbClr val="112E68"/>
                </a:solidFill>
              </a:rPr>
              <a:t> </a:t>
            </a:r>
            <a:r>
              <a:rPr lang="en-US" dirty="0" smtClean="0">
                <a:solidFill>
                  <a:srgbClr val="112E68"/>
                </a:solidFill>
              </a:rPr>
              <a:t>	</a:t>
            </a:r>
            <a:r>
              <a:rPr lang="hu-HU" dirty="0" smtClean="0">
                <a:solidFill>
                  <a:srgbClr val="112E68"/>
                </a:solidFill>
              </a:rPr>
              <a:t>Transition Area open for </a:t>
            </a:r>
            <a:r>
              <a:rPr lang="es-MX" dirty="0" err="1" smtClean="0">
                <a:solidFill>
                  <a:srgbClr val="112E68"/>
                </a:solidFill>
              </a:rPr>
              <a:t>Youth</a:t>
            </a:r>
            <a:r>
              <a:rPr lang="hu-HU" dirty="0" smtClean="0">
                <a:solidFill>
                  <a:srgbClr val="112E68"/>
                </a:solidFill>
              </a:rPr>
              <a:t> Women</a:t>
            </a:r>
          </a:p>
          <a:p>
            <a:pPr marL="0" indent="0" eaLnBrk="1" hangingPunct="1">
              <a:buFontTx/>
              <a:buNone/>
            </a:pPr>
            <a:r>
              <a:rPr lang="en-US" dirty="0" smtClean="0">
                <a:solidFill>
                  <a:srgbClr val="112E68"/>
                </a:solidFill>
              </a:rPr>
              <a:t>16:10</a:t>
            </a:r>
            <a:r>
              <a:rPr lang="hu-HU" dirty="0" smtClean="0">
                <a:solidFill>
                  <a:srgbClr val="112E68"/>
                </a:solidFill>
              </a:rPr>
              <a:t> </a:t>
            </a:r>
            <a:r>
              <a:rPr lang="hu-HU" dirty="0" smtClean="0">
                <a:solidFill>
                  <a:srgbClr val="112E68"/>
                </a:solidFill>
              </a:rPr>
              <a:t>– </a:t>
            </a:r>
            <a:r>
              <a:rPr lang="en-US" dirty="0" smtClean="0">
                <a:solidFill>
                  <a:srgbClr val="112E68"/>
                </a:solidFill>
              </a:rPr>
              <a:t>16:45</a:t>
            </a:r>
            <a:r>
              <a:rPr lang="hu-HU" dirty="0" smtClean="0">
                <a:solidFill>
                  <a:srgbClr val="112E68"/>
                </a:solidFill>
              </a:rPr>
              <a:t> </a:t>
            </a:r>
            <a:r>
              <a:rPr lang="en-US" dirty="0" smtClean="0">
                <a:solidFill>
                  <a:srgbClr val="112E68"/>
                </a:solidFill>
              </a:rPr>
              <a:t>	</a:t>
            </a:r>
            <a:r>
              <a:rPr lang="hu-HU" dirty="0" smtClean="0">
                <a:solidFill>
                  <a:srgbClr val="112E68"/>
                </a:solidFill>
              </a:rPr>
              <a:t>Warm-up for </a:t>
            </a:r>
            <a:r>
              <a:rPr lang="es-MX" dirty="0" err="1" smtClean="0">
                <a:solidFill>
                  <a:srgbClr val="112E68"/>
                </a:solidFill>
              </a:rPr>
              <a:t>Youth</a:t>
            </a:r>
            <a:r>
              <a:rPr lang="hu-HU" dirty="0" smtClean="0">
                <a:solidFill>
                  <a:srgbClr val="112E68"/>
                </a:solidFill>
              </a:rPr>
              <a:t> Women</a:t>
            </a:r>
            <a:endParaRPr lang="es-MX" dirty="0" smtClean="0">
              <a:solidFill>
                <a:srgbClr val="112E68"/>
              </a:solidFill>
            </a:endParaRPr>
          </a:p>
          <a:p>
            <a:pPr marL="0" indent="0" eaLnBrk="1" hangingPunct="1">
              <a:buFontTx/>
              <a:buNone/>
            </a:pPr>
            <a:r>
              <a:rPr lang="es-MX" dirty="0" smtClean="0">
                <a:solidFill>
                  <a:srgbClr val="112E68"/>
                </a:solidFill>
              </a:rPr>
              <a:t>16:50</a:t>
            </a:r>
            <a:r>
              <a:rPr lang="es-MX" dirty="0" smtClean="0">
                <a:solidFill>
                  <a:srgbClr val="112E68"/>
                </a:solidFill>
              </a:rPr>
              <a:t>			 Line up &amp; </a:t>
            </a:r>
            <a:r>
              <a:rPr lang="es-MX" dirty="0" err="1" smtClean="0">
                <a:solidFill>
                  <a:srgbClr val="112E68"/>
                </a:solidFill>
              </a:rPr>
              <a:t>Introductions</a:t>
            </a:r>
            <a:r>
              <a:rPr lang="es-MX" dirty="0" smtClean="0">
                <a:solidFill>
                  <a:srgbClr val="112E68"/>
                </a:solidFill>
              </a:rPr>
              <a:t> (</a:t>
            </a:r>
            <a:r>
              <a:rPr lang="es-MX" dirty="0" err="1" smtClean="0">
                <a:solidFill>
                  <a:srgbClr val="112E68"/>
                </a:solidFill>
              </a:rPr>
              <a:t>walk</a:t>
            </a:r>
            <a:r>
              <a:rPr lang="es-MX" dirty="0" smtClean="0">
                <a:solidFill>
                  <a:srgbClr val="112E68"/>
                </a:solidFill>
              </a:rPr>
              <a:t> to </a:t>
            </a:r>
            <a:r>
              <a:rPr lang="es-MX" dirty="0" err="1" smtClean="0">
                <a:solidFill>
                  <a:srgbClr val="112E68"/>
                </a:solidFill>
              </a:rPr>
              <a:t>start</a:t>
            </a:r>
            <a:r>
              <a:rPr lang="es-MX" dirty="0" smtClean="0">
                <a:solidFill>
                  <a:srgbClr val="112E68"/>
                </a:solidFill>
              </a:rPr>
              <a:t>)</a:t>
            </a:r>
            <a:endParaRPr lang="hu-HU" dirty="0" smtClean="0">
              <a:solidFill>
                <a:srgbClr val="112E68"/>
              </a:solidFill>
            </a:endParaRPr>
          </a:p>
          <a:p>
            <a:pPr marL="0" indent="0" eaLnBrk="1" hangingPunct="1">
              <a:buFontTx/>
              <a:buNone/>
            </a:pPr>
            <a:r>
              <a:rPr lang="en-US" dirty="0" smtClean="0">
                <a:solidFill>
                  <a:srgbClr val="112E68"/>
                </a:solidFill>
              </a:rPr>
              <a:t>17</a:t>
            </a:r>
            <a:r>
              <a:rPr lang="hu-HU" dirty="0" smtClean="0">
                <a:solidFill>
                  <a:srgbClr val="112E68"/>
                </a:solidFill>
              </a:rPr>
              <a:t>:</a:t>
            </a:r>
            <a:r>
              <a:rPr lang="en-US" dirty="0" smtClean="0">
                <a:solidFill>
                  <a:srgbClr val="112E68"/>
                </a:solidFill>
              </a:rPr>
              <a:t>00</a:t>
            </a:r>
            <a:r>
              <a:rPr lang="en-US" dirty="0" smtClean="0">
                <a:solidFill>
                  <a:srgbClr val="112E68"/>
                </a:solidFill>
              </a:rPr>
              <a:t>	</a:t>
            </a:r>
            <a:r>
              <a:rPr lang="hu-HU" dirty="0" smtClean="0">
                <a:solidFill>
                  <a:srgbClr val="112E68"/>
                </a:solidFill>
              </a:rPr>
              <a:t> 		</a:t>
            </a:r>
            <a:r>
              <a:rPr lang="es-MX" dirty="0" err="1" smtClean="0">
                <a:solidFill>
                  <a:srgbClr val="112E68"/>
                </a:solidFill>
              </a:rPr>
              <a:t>Youth</a:t>
            </a:r>
            <a:r>
              <a:rPr lang="hu-HU" dirty="0" smtClean="0">
                <a:solidFill>
                  <a:srgbClr val="112E68"/>
                </a:solidFill>
              </a:rPr>
              <a:t> Women Start</a:t>
            </a:r>
            <a:endParaRPr lang="en-US" dirty="0" smtClean="0">
              <a:solidFill>
                <a:srgbClr val="112E68"/>
              </a:solidFill>
            </a:endParaRPr>
          </a:p>
          <a:p>
            <a:pPr marL="0" indent="0" eaLnBrk="1" hangingPunct="1">
              <a:buFontTx/>
              <a:buNone/>
            </a:pPr>
            <a:r>
              <a:rPr lang="en-US" dirty="0" smtClean="0">
                <a:solidFill>
                  <a:srgbClr val="112E68"/>
                </a:solidFill>
              </a:rPr>
              <a:t>20:15		</a:t>
            </a:r>
            <a:r>
              <a:rPr lang="hu-HU" dirty="0" smtClean="0">
                <a:solidFill>
                  <a:srgbClr val="112E68"/>
                </a:solidFill>
              </a:rPr>
              <a:t> </a:t>
            </a:r>
            <a:r>
              <a:rPr lang="en-US" dirty="0" smtClean="0">
                <a:solidFill>
                  <a:srgbClr val="112E68"/>
                </a:solidFill>
              </a:rPr>
              <a:t>	</a:t>
            </a:r>
            <a:r>
              <a:rPr lang="hu-HU" dirty="0" smtClean="0">
                <a:solidFill>
                  <a:srgbClr val="112E68"/>
                </a:solidFill>
              </a:rPr>
              <a:t>Medal ceremony</a:t>
            </a:r>
            <a:r>
              <a:rPr lang="en-CA" dirty="0" smtClean="0">
                <a:solidFill>
                  <a:srgbClr val="112E68"/>
                </a:solidFill>
              </a:rPr>
              <a:t> (Arrive at 20:00)</a:t>
            </a:r>
            <a:endParaRPr lang="hu-HU" dirty="0" smtClean="0">
              <a:solidFill>
                <a:srgbClr val="112E68"/>
              </a:solidFill>
            </a:endParaRPr>
          </a:p>
          <a:p>
            <a:pPr marL="0" indent="0" eaLnBrk="1" hangingPunct="1">
              <a:buFontTx/>
              <a:buNone/>
            </a:pPr>
            <a:endParaRPr lang="hu-HU" dirty="0" smtClean="0">
              <a:solidFill>
                <a:srgbClr val="112E68"/>
              </a:solidFill>
            </a:endParaRPr>
          </a:p>
          <a:p>
            <a:pPr marL="0" indent="0" eaLnBrk="1" hangingPunct="1">
              <a:buFontTx/>
              <a:buNone/>
            </a:pPr>
            <a:endParaRPr lang="hu-HU" dirty="0" smtClean="0">
              <a:solidFill>
                <a:srgbClr val="112E68"/>
              </a:solidFill>
            </a:endParaRPr>
          </a:p>
          <a:p>
            <a:pPr marL="0" indent="0" eaLnBrk="1" hangingPunct="1">
              <a:buFontTx/>
              <a:buNone/>
            </a:pPr>
            <a:endParaRPr lang="hu-HU" sz="2000" dirty="0" smtClean="0">
              <a:solidFill>
                <a:schemeClr val="folHlin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Schedule and Timelines</a:t>
            </a:r>
            <a:endParaRPr lang="hu-HU" sz="4000" smtClean="0"/>
          </a:p>
        </p:txBody>
      </p:sp>
      <p:sp>
        <p:nvSpPr>
          <p:cNvPr id="9219" name="Rectangle 3"/>
          <p:cNvSpPr>
            <a:spLocks noGrp="1" noChangeArrowheads="1"/>
          </p:cNvSpPr>
          <p:nvPr>
            <p:ph type="body" idx="1"/>
          </p:nvPr>
        </p:nvSpPr>
        <p:spPr>
          <a:xfrm>
            <a:off x="539552" y="1628800"/>
            <a:ext cx="8208963" cy="3528739"/>
          </a:xfrm>
        </p:spPr>
        <p:txBody>
          <a:bodyPr/>
          <a:lstStyle/>
          <a:p>
            <a:pPr marL="0" indent="0" eaLnBrk="1" hangingPunct="1">
              <a:buFontTx/>
              <a:buNone/>
            </a:pPr>
            <a:r>
              <a:rPr lang="es-MX" sz="3200" b="1" u="sng" dirty="0" smtClean="0">
                <a:solidFill>
                  <a:srgbClr val="112E68"/>
                </a:solidFill>
              </a:rPr>
              <a:t>Friday</a:t>
            </a:r>
            <a:endParaRPr lang="hu-HU" sz="3200" b="1" dirty="0" smtClean="0">
              <a:solidFill>
                <a:schemeClr val="folHlink"/>
              </a:solidFill>
            </a:endParaRPr>
          </a:p>
          <a:p>
            <a:pPr marL="0" indent="0" eaLnBrk="1" hangingPunct="1">
              <a:buFontTx/>
              <a:buNone/>
            </a:pPr>
            <a:r>
              <a:rPr lang="en-US" dirty="0" smtClean="0">
                <a:solidFill>
                  <a:srgbClr val="112E68"/>
                </a:solidFill>
              </a:rPr>
              <a:t>17</a:t>
            </a:r>
            <a:r>
              <a:rPr lang="hu-HU" dirty="0" smtClean="0">
                <a:solidFill>
                  <a:srgbClr val="112E68"/>
                </a:solidFill>
              </a:rPr>
              <a:t>:</a:t>
            </a:r>
            <a:r>
              <a:rPr lang="en-US" dirty="0" smtClean="0">
                <a:solidFill>
                  <a:srgbClr val="112E68"/>
                </a:solidFill>
              </a:rPr>
              <a:t>55</a:t>
            </a:r>
            <a:r>
              <a:rPr lang="hu-HU" dirty="0" smtClean="0">
                <a:solidFill>
                  <a:srgbClr val="112E68"/>
                </a:solidFill>
              </a:rPr>
              <a:t> – </a:t>
            </a:r>
            <a:r>
              <a:rPr lang="en-US" dirty="0" smtClean="0">
                <a:solidFill>
                  <a:srgbClr val="112E68"/>
                </a:solidFill>
              </a:rPr>
              <a:t>18</a:t>
            </a:r>
            <a:r>
              <a:rPr lang="hu-HU" dirty="0" smtClean="0">
                <a:solidFill>
                  <a:srgbClr val="112E68"/>
                </a:solidFill>
              </a:rPr>
              <a:t>:</a:t>
            </a:r>
            <a:r>
              <a:rPr lang="en-US" dirty="0" smtClean="0">
                <a:solidFill>
                  <a:srgbClr val="112E68"/>
                </a:solidFill>
              </a:rPr>
              <a:t>30</a:t>
            </a:r>
            <a:r>
              <a:rPr lang="hu-HU" dirty="0" smtClean="0">
                <a:solidFill>
                  <a:srgbClr val="112E68"/>
                </a:solidFill>
              </a:rPr>
              <a:t> </a:t>
            </a:r>
            <a:r>
              <a:rPr lang="en-US" dirty="0" smtClean="0">
                <a:solidFill>
                  <a:srgbClr val="112E68"/>
                </a:solidFill>
              </a:rPr>
              <a:t>	</a:t>
            </a:r>
            <a:r>
              <a:rPr lang="hu-HU" dirty="0" smtClean="0">
                <a:solidFill>
                  <a:srgbClr val="112E68"/>
                </a:solidFill>
              </a:rPr>
              <a:t>Athletes’ Lounge open and check-in</a:t>
            </a:r>
          </a:p>
          <a:p>
            <a:pPr marL="0" indent="0" eaLnBrk="1" hangingPunct="1">
              <a:buFontTx/>
              <a:buNone/>
            </a:pPr>
            <a:r>
              <a:rPr lang="en-US" dirty="0" smtClean="0">
                <a:solidFill>
                  <a:srgbClr val="112E68"/>
                </a:solidFill>
              </a:rPr>
              <a:t>18:00</a:t>
            </a:r>
            <a:r>
              <a:rPr lang="hu-HU" dirty="0" smtClean="0">
                <a:solidFill>
                  <a:srgbClr val="112E68"/>
                </a:solidFill>
              </a:rPr>
              <a:t> – </a:t>
            </a:r>
            <a:r>
              <a:rPr lang="en-US" dirty="0" smtClean="0">
                <a:solidFill>
                  <a:srgbClr val="112E68"/>
                </a:solidFill>
              </a:rPr>
              <a:t>18:30</a:t>
            </a:r>
            <a:r>
              <a:rPr lang="hu-HU" dirty="0" smtClean="0">
                <a:solidFill>
                  <a:srgbClr val="112E68"/>
                </a:solidFill>
              </a:rPr>
              <a:t> </a:t>
            </a:r>
            <a:r>
              <a:rPr lang="en-US" dirty="0" smtClean="0">
                <a:solidFill>
                  <a:srgbClr val="112E68"/>
                </a:solidFill>
              </a:rPr>
              <a:t>	</a:t>
            </a:r>
            <a:r>
              <a:rPr lang="hu-HU" dirty="0" smtClean="0">
                <a:solidFill>
                  <a:srgbClr val="112E68"/>
                </a:solidFill>
              </a:rPr>
              <a:t>Transition Area open for </a:t>
            </a:r>
            <a:r>
              <a:rPr lang="es-MX" dirty="0" err="1" smtClean="0">
                <a:solidFill>
                  <a:srgbClr val="112E68"/>
                </a:solidFill>
              </a:rPr>
              <a:t>Youth</a:t>
            </a:r>
            <a:r>
              <a:rPr lang="hu-HU" dirty="0" smtClean="0">
                <a:solidFill>
                  <a:srgbClr val="112E68"/>
                </a:solidFill>
              </a:rPr>
              <a:t> Men</a:t>
            </a:r>
          </a:p>
          <a:p>
            <a:pPr marL="0" indent="0" eaLnBrk="1" hangingPunct="1">
              <a:buFontTx/>
              <a:buNone/>
            </a:pPr>
            <a:r>
              <a:rPr lang="es-MX" dirty="0" smtClean="0">
                <a:solidFill>
                  <a:srgbClr val="112E68"/>
                </a:solidFill>
              </a:rPr>
              <a:t>18:25 – 18:45</a:t>
            </a:r>
            <a:r>
              <a:rPr lang="en-US" dirty="0" smtClean="0">
                <a:solidFill>
                  <a:srgbClr val="112E68"/>
                </a:solidFill>
              </a:rPr>
              <a:t>	</a:t>
            </a:r>
            <a:r>
              <a:rPr lang="hu-HU" dirty="0" smtClean="0">
                <a:solidFill>
                  <a:srgbClr val="112E68"/>
                </a:solidFill>
              </a:rPr>
              <a:t>Warm-up for </a:t>
            </a:r>
            <a:r>
              <a:rPr lang="es-MX" dirty="0" err="1" smtClean="0">
                <a:solidFill>
                  <a:srgbClr val="112E68"/>
                </a:solidFill>
              </a:rPr>
              <a:t>Youth</a:t>
            </a:r>
            <a:r>
              <a:rPr lang="hu-HU" dirty="0" smtClean="0">
                <a:solidFill>
                  <a:srgbClr val="112E68"/>
                </a:solidFill>
              </a:rPr>
              <a:t> Men</a:t>
            </a:r>
            <a:endParaRPr lang="es-MX" dirty="0" smtClean="0">
              <a:solidFill>
                <a:srgbClr val="112E68"/>
              </a:solidFill>
            </a:endParaRPr>
          </a:p>
          <a:p>
            <a:pPr marL="0" indent="0" eaLnBrk="1" hangingPunct="1">
              <a:buFontTx/>
              <a:buNone/>
            </a:pPr>
            <a:r>
              <a:rPr lang="es-MX" dirty="0" smtClean="0">
                <a:solidFill>
                  <a:srgbClr val="112E68"/>
                </a:solidFill>
              </a:rPr>
              <a:t>18:50			 Line up &amp; </a:t>
            </a:r>
            <a:r>
              <a:rPr lang="es-MX" dirty="0" err="1" smtClean="0">
                <a:solidFill>
                  <a:srgbClr val="112E68"/>
                </a:solidFill>
              </a:rPr>
              <a:t>Introductions</a:t>
            </a:r>
            <a:r>
              <a:rPr lang="es-MX" dirty="0" smtClean="0">
                <a:solidFill>
                  <a:srgbClr val="112E68"/>
                </a:solidFill>
              </a:rPr>
              <a:t> (</a:t>
            </a:r>
            <a:r>
              <a:rPr lang="es-MX" dirty="0" err="1" smtClean="0">
                <a:solidFill>
                  <a:srgbClr val="112E68"/>
                </a:solidFill>
              </a:rPr>
              <a:t>walk</a:t>
            </a:r>
            <a:r>
              <a:rPr lang="es-MX" dirty="0" smtClean="0">
                <a:solidFill>
                  <a:srgbClr val="112E68"/>
                </a:solidFill>
              </a:rPr>
              <a:t> to </a:t>
            </a:r>
            <a:r>
              <a:rPr lang="es-MX" dirty="0" err="1" smtClean="0">
                <a:solidFill>
                  <a:srgbClr val="112E68"/>
                </a:solidFill>
              </a:rPr>
              <a:t>start</a:t>
            </a:r>
            <a:r>
              <a:rPr lang="es-MX" dirty="0" smtClean="0">
                <a:solidFill>
                  <a:srgbClr val="112E68"/>
                </a:solidFill>
              </a:rPr>
              <a:t>)</a:t>
            </a:r>
            <a:endParaRPr lang="hu-HU" dirty="0" smtClean="0">
              <a:solidFill>
                <a:srgbClr val="112E68"/>
              </a:solidFill>
            </a:endParaRPr>
          </a:p>
          <a:p>
            <a:pPr marL="0" indent="0" eaLnBrk="1" hangingPunct="1">
              <a:buFontTx/>
              <a:buNone/>
            </a:pPr>
            <a:r>
              <a:rPr lang="en-US" dirty="0" smtClean="0">
                <a:solidFill>
                  <a:srgbClr val="112E68"/>
                </a:solidFill>
              </a:rPr>
              <a:t>19:00	</a:t>
            </a:r>
            <a:r>
              <a:rPr lang="hu-HU" dirty="0" smtClean="0">
                <a:solidFill>
                  <a:srgbClr val="112E68"/>
                </a:solidFill>
              </a:rPr>
              <a:t>		</a:t>
            </a:r>
            <a:r>
              <a:rPr lang="es-MX" dirty="0" err="1" smtClean="0">
                <a:solidFill>
                  <a:srgbClr val="112E68"/>
                </a:solidFill>
              </a:rPr>
              <a:t>Youth</a:t>
            </a:r>
            <a:r>
              <a:rPr lang="hu-HU" dirty="0" smtClean="0">
                <a:solidFill>
                  <a:srgbClr val="112E68"/>
                </a:solidFill>
              </a:rPr>
              <a:t> </a:t>
            </a:r>
            <a:r>
              <a:rPr lang="en-US" dirty="0" smtClean="0">
                <a:solidFill>
                  <a:srgbClr val="112E68"/>
                </a:solidFill>
              </a:rPr>
              <a:t>Men</a:t>
            </a:r>
            <a:r>
              <a:rPr lang="hu-HU" dirty="0" smtClean="0">
                <a:solidFill>
                  <a:srgbClr val="112E68"/>
                </a:solidFill>
              </a:rPr>
              <a:t> Start</a:t>
            </a:r>
          </a:p>
          <a:p>
            <a:pPr marL="0" indent="0" eaLnBrk="1" hangingPunct="1">
              <a:buFontTx/>
              <a:buNone/>
            </a:pPr>
            <a:r>
              <a:rPr lang="es-MX" dirty="0" smtClean="0">
                <a:solidFill>
                  <a:srgbClr val="112E68"/>
                </a:solidFill>
              </a:rPr>
              <a:t>20:15		</a:t>
            </a:r>
            <a:r>
              <a:rPr lang="en-US" dirty="0" smtClean="0">
                <a:solidFill>
                  <a:srgbClr val="112E68"/>
                </a:solidFill>
              </a:rPr>
              <a:t>	</a:t>
            </a:r>
            <a:r>
              <a:rPr lang="hu-HU" dirty="0" smtClean="0">
                <a:solidFill>
                  <a:srgbClr val="112E68"/>
                </a:solidFill>
              </a:rPr>
              <a:t>Medal ceremony</a:t>
            </a:r>
          </a:p>
          <a:p>
            <a:pPr marL="0" indent="0" eaLnBrk="1" hangingPunct="1">
              <a:buFontTx/>
              <a:buNone/>
            </a:pPr>
            <a:endParaRPr lang="hu-HU" dirty="0" smtClean="0">
              <a:solidFill>
                <a:schemeClr val="folHlin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Check</a:t>
            </a:r>
            <a:r>
              <a:rPr lang="hu-HU" sz="4000" smtClean="0"/>
              <a:t>-</a:t>
            </a:r>
            <a:r>
              <a:rPr lang="en-US" sz="4000" smtClean="0"/>
              <a:t>in </a:t>
            </a:r>
            <a:r>
              <a:rPr lang="hu-HU" sz="4000" smtClean="0"/>
              <a:t>procedures</a:t>
            </a:r>
          </a:p>
        </p:txBody>
      </p:sp>
      <p:sp>
        <p:nvSpPr>
          <p:cNvPr id="11267" name="Rectangle 3"/>
          <p:cNvSpPr>
            <a:spLocks noGrp="1" noChangeArrowheads="1"/>
          </p:cNvSpPr>
          <p:nvPr>
            <p:ph type="body" idx="1"/>
          </p:nvPr>
        </p:nvSpPr>
        <p:spPr/>
        <p:txBody>
          <a:bodyPr/>
          <a:lstStyle/>
          <a:p>
            <a:pPr marL="0" indent="0" eaLnBrk="1" hangingPunct="1">
              <a:lnSpc>
                <a:spcPct val="90000"/>
              </a:lnSpc>
              <a:buFontTx/>
              <a:buNone/>
            </a:pPr>
            <a:r>
              <a:rPr lang="hu-HU" sz="2800" b="1" u="sng" dirty="0" smtClean="0">
                <a:solidFill>
                  <a:srgbClr val="112E68"/>
                </a:solidFill>
              </a:rPr>
              <a:t>Athletes </a:t>
            </a:r>
            <a:r>
              <a:rPr lang="es-ES" sz="2800" b="1" u="sng" dirty="0" err="1" smtClean="0">
                <a:solidFill>
                  <a:srgbClr val="112E68"/>
                </a:solidFill>
              </a:rPr>
              <a:t>Lounge</a:t>
            </a:r>
            <a:endParaRPr lang="es-ES" sz="2800" b="1" u="sng" dirty="0" smtClean="0">
              <a:solidFill>
                <a:srgbClr val="112E68"/>
              </a:solidFill>
            </a:endParaRPr>
          </a:p>
          <a:p>
            <a:pPr marL="0" indent="0" eaLnBrk="1" hangingPunct="1">
              <a:lnSpc>
                <a:spcPct val="90000"/>
              </a:lnSpc>
              <a:buFontTx/>
              <a:buNone/>
            </a:pPr>
            <a:endParaRPr lang="hu-HU" sz="2800" b="1" u="sng" dirty="0" smtClean="0">
              <a:solidFill>
                <a:srgbClr val="112E68"/>
              </a:solidFill>
            </a:endParaRPr>
          </a:p>
          <a:p>
            <a:pPr lvl="1" eaLnBrk="1" hangingPunct="1">
              <a:lnSpc>
                <a:spcPct val="90000"/>
              </a:lnSpc>
            </a:pPr>
            <a:r>
              <a:rPr lang="hu-HU" dirty="0" smtClean="0">
                <a:solidFill>
                  <a:srgbClr val="112E68"/>
                </a:solidFill>
              </a:rPr>
              <a:t>Uniform check (name, country, logos, ITU logo, zip</a:t>
            </a:r>
            <a:r>
              <a:rPr lang="es-ES" dirty="0" err="1" smtClean="0">
                <a:solidFill>
                  <a:srgbClr val="112E68"/>
                </a:solidFill>
              </a:rPr>
              <a:t>pers</a:t>
            </a:r>
            <a:r>
              <a:rPr lang="hu-HU" dirty="0" smtClean="0">
                <a:solidFill>
                  <a:srgbClr val="112E68"/>
                </a:solidFill>
              </a:rPr>
              <a:t>) – photos taken of each uniform. Wearing other uniform during the race = DQF!</a:t>
            </a:r>
            <a:endParaRPr lang="de-DE" dirty="0" smtClean="0">
              <a:solidFill>
                <a:srgbClr val="112E68"/>
              </a:solidFill>
            </a:endParaRPr>
          </a:p>
          <a:p>
            <a:pPr lvl="1" eaLnBrk="1" hangingPunct="1">
              <a:lnSpc>
                <a:spcPct val="90000"/>
              </a:lnSpc>
            </a:pPr>
            <a:r>
              <a:rPr lang="hu-HU" dirty="0" smtClean="0">
                <a:solidFill>
                  <a:srgbClr val="112E68"/>
                </a:solidFill>
              </a:rPr>
              <a:t>Body marking check (both arms, both legs)</a:t>
            </a:r>
          </a:p>
          <a:p>
            <a:pPr lvl="1" eaLnBrk="1" hangingPunct="1">
              <a:lnSpc>
                <a:spcPct val="90000"/>
              </a:lnSpc>
            </a:pPr>
            <a:r>
              <a:rPr lang="hu-HU" dirty="0" smtClean="0">
                <a:solidFill>
                  <a:srgbClr val="112E68"/>
                </a:solidFill>
              </a:rPr>
              <a:t>Timing chip distribution </a:t>
            </a:r>
          </a:p>
          <a:p>
            <a:pPr lvl="1" eaLnBrk="1" hangingPunct="1">
              <a:lnSpc>
                <a:spcPct val="90000"/>
              </a:lnSpc>
            </a:pPr>
            <a:r>
              <a:rPr lang="hu-HU" dirty="0" smtClean="0">
                <a:solidFill>
                  <a:srgbClr val="112E68"/>
                </a:solidFill>
              </a:rPr>
              <a:t>Swim cap distribution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Check</a:t>
            </a:r>
            <a:r>
              <a:rPr lang="hu-HU" sz="4000" smtClean="0"/>
              <a:t>-</a:t>
            </a:r>
            <a:r>
              <a:rPr lang="en-US" sz="4000" smtClean="0"/>
              <a:t>in </a:t>
            </a:r>
            <a:r>
              <a:rPr lang="hu-HU" sz="4000" smtClean="0"/>
              <a:t>procedures</a:t>
            </a:r>
          </a:p>
        </p:txBody>
      </p:sp>
      <p:sp>
        <p:nvSpPr>
          <p:cNvPr id="115715" name="Rectangle 3"/>
          <p:cNvSpPr>
            <a:spLocks noGrp="1" noChangeArrowheads="1"/>
          </p:cNvSpPr>
          <p:nvPr>
            <p:ph type="body" idx="1"/>
          </p:nvPr>
        </p:nvSpPr>
        <p:spPr>
          <a:xfrm>
            <a:off x="539750" y="1052513"/>
            <a:ext cx="8604250" cy="4810125"/>
          </a:xfrm>
        </p:spPr>
        <p:txBody>
          <a:bodyPr/>
          <a:lstStyle/>
          <a:p>
            <a:pPr lvl="1" eaLnBrk="1" hangingPunct="1">
              <a:lnSpc>
                <a:spcPct val="90000"/>
              </a:lnSpc>
              <a:buFontTx/>
              <a:buNone/>
              <a:defRPr/>
            </a:pPr>
            <a:endParaRPr lang="es-ES" sz="1000" dirty="0">
              <a:solidFill>
                <a:srgbClr val="112E68"/>
              </a:solidFill>
            </a:endParaRPr>
          </a:p>
          <a:p>
            <a:pPr marL="0" indent="0" eaLnBrk="1" hangingPunct="1">
              <a:lnSpc>
                <a:spcPct val="90000"/>
              </a:lnSpc>
              <a:buFontTx/>
              <a:buNone/>
              <a:defRPr/>
            </a:pPr>
            <a:r>
              <a:rPr lang="es-ES" sz="2800" b="1" u="sng" dirty="0" err="1">
                <a:solidFill>
                  <a:srgbClr val="112E68"/>
                </a:solidFill>
              </a:rPr>
              <a:t>Transition</a:t>
            </a:r>
            <a:r>
              <a:rPr lang="es-ES" sz="2800" b="1" u="sng" dirty="0">
                <a:solidFill>
                  <a:srgbClr val="112E68"/>
                </a:solidFill>
              </a:rPr>
              <a:t> </a:t>
            </a:r>
            <a:r>
              <a:rPr lang="es-ES" sz="2800" b="1" u="sng" dirty="0" err="1">
                <a:solidFill>
                  <a:srgbClr val="112E68"/>
                </a:solidFill>
              </a:rPr>
              <a:t>Area</a:t>
            </a:r>
            <a:endParaRPr lang="hu-HU" sz="2800" b="1" u="sng" dirty="0">
              <a:solidFill>
                <a:srgbClr val="112E68"/>
              </a:solidFill>
            </a:endParaRPr>
          </a:p>
          <a:p>
            <a:pPr lvl="1" eaLnBrk="1" hangingPunct="1">
              <a:defRPr/>
            </a:pPr>
            <a:r>
              <a:rPr lang="en-US" dirty="0" smtClean="0">
                <a:solidFill>
                  <a:srgbClr val="112E68"/>
                </a:solidFill>
                <a:latin typeface="+mj-lt"/>
              </a:rPr>
              <a:t>Bike check: </a:t>
            </a:r>
            <a:r>
              <a:rPr lang="en-US" dirty="0" smtClean="0">
                <a:solidFill>
                  <a:srgbClr val="002060"/>
                </a:solidFill>
                <a:latin typeface="+mj-lt"/>
              </a:rPr>
              <a:t>handlebars &amp; wheels (non authorized UCI wheels rule)</a:t>
            </a:r>
            <a:endParaRPr lang="en-US" dirty="0" smtClean="0">
              <a:solidFill>
                <a:srgbClr val="112E68"/>
              </a:solidFill>
              <a:latin typeface="+mj-lt"/>
            </a:endParaRPr>
          </a:p>
          <a:p>
            <a:pPr lvl="1" eaLnBrk="1" hangingPunct="1">
              <a:defRPr/>
            </a:pPr>
            <a:r>
              <a:rPr lang="en-US" dirty="0" smtClean="0">
                <a:solidFill>
                  <a:srgbClr val="112E68"/>
                </a:solidFill>
                <a:latin typeface="+mj-lt"/>
              </a:rPr>
              <a:t>Helmet check - Don’t leave your helmet fastened in the transition</a:t>
            </a:r>
          </a:p>
          <a:p>
            <a:pPr lvl="1" eaLnBrk="1" hangingPunct="1">
              <a:buFontTx/>
              <a:buNone/>
              <a:defRPr/>
            </a:pPr>
            <a:r>
              <a:rPr lang="en-US" dirty="0" smtClean="0">
                <a:solidFill>
                  <a:srgbClr val="112E68"/>
                </a:solidFill>
                <a:latin typeface="+mj-lt"/>
              </a:rPr>
              <a:t>	</a:t>
            </a:r>
            <a:r>
              <a:rPr lang="en-US" i="1" dirty="0" smtClean="0">
                <a:solidFill>
                  <a:srgbClr val="FF3300"/>
                </a:solidFill>
                <a:latin typeface="+mj-lt"/>
              </a:rPr>
              <a:t>The </a:t>
            </a:r>
            <a:r>
              <a:rPr lang="hu-HU" i="1" dirty="0" smtClean="0">
                <a:solidFill>
                  <a:srgbClr val="FF3300"/>
                </a:solidFill>
                <a:latin typeface="+mj-lt"/>
              </a:rPr>
              <a:t>athlete who </a:t>
            </a:r>
            <a:r>
              <a:rPr lang="en-US" i="1" dirty="0" smtClean="0">
                <a:solidFill>
                  <a:srgbClr val="FF3300"/>
                </a:solidFill>
                <a:latin typeface="+mj-lt"/>
              </a:rPr>
              <a:t>misses to comply with this rule </a:t>
            </a:r>
            <a:r>
              <a:rPr lang="hu-HU" i="1" dirty="0" smtClean="0">
                <a:solidFill>
                  <a:srgbClr val="FF3300"/>
                </a:solidFill>
                <a:latin typeface="+mj-lt"/>
              </a:rPr>
              <a:t>will receive a time penalty of 1</a:t>
            </a:r>
            <a:r>
              <a:rPr lang="es-MX" i="1" dirty="0" smtClean="0">
                <a:solidFill>
                  <a:srgbClr val="FF3300"/>
                </a:solidFill>
                <a:latin typeface="+mj-lt"/>
              </a:rPr>
              <a:t>0</a:t>
            </a:r>
            <a:r>
              <a:rPr lang="hu-HU" i="1" dirty="0" smtClean="0">
                <a:solidFill>
                  <a:srgbClr val="FF3300"/>
                </a:solidFill>
                <a:latin typeface="+mj-lt"/>
              </a:rPr>
              <a:t> seconds in TA1.</a:t>
            </a:r>
            <a:endParaRPr lang="en-US" i="1" dirty="0" smtClean="0">
              <a:solidFill>
                <a:srgbClr val="FF3300"/>
              </a:solidFill>
              <a:latin typeface="+mj-lt"/>
            </a:endParaRPr>
          </a:p>
          <a:p>
            <a:pPr lvl="1" eaLnBrk="1" hangingPunct="1">
              <a:defRPr/>
            </a:pPr>
            <a:r>
              <a:rPr lang="en-US" dirty="0" smtClean="0">
                <a:solidFill>
                  <a:srgbClr val="112E68"/>
                </a:solidFill>
                <a:latin typeface="+mj-lt"/>
              </a:rPr>
              <a:t>Running Shoes outside the box, helmet on the bike</a:t>
            </a:r>
            <a:endParaRPr lang="hu-HU" dirty="0" smtClean="0">
              <a:solidFill>
                <a:srgbClr val="112E68"/>
              </a:solidFill>
              <a:latin typeface="+mj-lt"/>
            </a:endParaRPr>
          </a:p>
          <a:p>
            <a:pPr lvl="1" eaLnBrk="1" hangingPunct="1">
              <a:defRPr/>
            </a:pPr>
            <a:r>
              <a:rPr lang="hu-HU" dirty="0" smtClean="0">
                <a:solidFill>
                  <a:srgbClr val="112E68"/>
                </a:solidFill>
                <a:latin typeface="+mj-lt"/>
              </a:rPr>
              <a:t>Spare wheels to the wheel-stop</a:t>
            </a:r>
            <a:endParaRPr lang="en-US" dirty="0" smtClean="0">
              <a:solidFill>
                <a:srgbClr val="112E68"/>
              </a:solidFill>
              <a:latin typeface="+mj-lt"/>
            </a:endParaRPr>
          </a:p>
          <a:p>
            <a:pPr lvl="1" eaLnBrk="1" hangingPunct="1">
              <a:defRPr/>
            </a:pPr>
            <a:r>
              <a:rPr lang="en-US" dirty="0" smtClean="0">
                <a:solidFill>
                  <a:srgbClr val="112E68"/>
                </a:solidFill>
                <a:latin typeface="+mj-lt"/>
              </a:rPr>
              <a:t>To add </a:t>
            </a:r>
            <a:r>
              <a:rPr lang="hu-HU" dirty="0" smtClean="0">
                <a:solidFill>
                  <a:srgbClr val="112E68"/>
                </a:solidFill>
                <a:latin typeface="+mj-lt"/>
              </a:rPr>
              <a:t>any equipment to the bike</a:t>
            </a:r>
            <a:r>
              <a:rPr lang="en-US" dirty="0" smtClean="0">
                <a:solidFill>
                  <a:srgbClr val="112E68"/>
                </a:solidFill>
                <a:latin typeface="+mj-lt"/>
              </a:rPr>
              <a:t>, you must obtain </a:t>
            </a:r>
            <a:r>
              <a:rPr lang="hu-HU" dirty="0" smtClean="0">
                <a:solidFill>
                  <a:srgbClr val="112E68"/>
                </a:solidFill>
                <a:latin typeface="+mj-lt"/>
              </a:rPr>
              <a:t>approval from the </a:t>
            </a:r>
            <a:r>
              <a:rPr lang="en-US" dirty="0" smtClean="0">
                <a:solidFill>
                  <a:srgbClr val="112E68"/>
                </a:solidFill>
                <a:latin typeface="+mj-lt"/>
              </a:rPr>
              <a:t>Race Referee up until 10 minutes after </a:t>
            </a:r>
            <a:r>
              <a:rPr lang="hu-HU" dirty="0" smtClean="0">
                <a:solidFill>
                  <a:srgbClr val="112E68"/>
                </a:solidFill>
                <a:latin typeface="+mj-lt"/>
              </a:rPr>
              <a:t>the end of the Athlete</a:t>
            </a:r>
            <a:r>
              <a:rPr lang="de-DE" dirty="0" smtClean="0">
                <a:solidFill>
                  <a:srgbClr val="112E68"/>
                </a:solidFill>
                <a:latin typeface="+mj-lt"/>
              </a:rPr>
              <a:t>s‘ Briefing.</a:t>
            </a:r>
            <a:endParaRPr lang="en-US" dirty="0" smtClean="0">
              <a:solidFill>
                <a:srgbClr val="112E68"/>
              </a:solidFill>
              <a:latin typeface="+mj-lt"/>
            </a:endParaRPr>
          </a:p>
          <a:p>
            <a:pPr lvl="1" eaLnBrk="1" hangingPunct="1">
              <a:defRPr/>
            </a:pPr>
            <a:endParaRPr lang="hu-HU" dirty="0" smtClean="0">
              <a:solidFill>
                <a:srgbClr val="112E68"/>
              </a:solidFill>
              <a:latin typeface="+mj-lt"/>
            </a:endParaRPr>
          </a:p>
          <a:p>
            <a:pPr lvl="1" eaLnBrk="1" hangingPunct="1">
              <a:lnSpc>
                <a:spcPct val="90000"/>
              </a:lnSpc>
              <a:defRPr/>
            </a:pPr>
            <a:endParaRPr lang="hu-HU" dirty="0">
              <a:solidFill>
                <a:srgbClr val="112E68"/>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03925"/>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2_Triathlon Presentationv2">
  <a:themeElements>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fontScheme name="2_Triathlon Presentation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iathlon Presentation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athlon Presentation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athlon Presentation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athlon Presentation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athlon Presentation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athlon Presentation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athlon Presentation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athlon Presentation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athlon Presentation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athlon Presentation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athlon Presentation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athlon Presentation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clrMap bg1="lt1" tx1="dk1" bg2="lt2" tx2="dk2" accent1="accent1" accent2="accent2" accent3="accent3" accent4="accent4" accent5="accent5" accent6="accent6" hlink="hlink" folHlink="folHlink"/>
    </a:extraClrScheme>
    <a:extraClrScheme>
      <a:clrScheme name="2_Triathlon Presentationv2 14">
        <a:dk1>
          <a:srgbClr val="000000"/>
        </a:dk1>
        <a:lt1>
          <a:srgbClr val="FFFFFF"/>
        </a:lt1>
        <a:dk2>
          <a:srgbClr val="000000"/>
        </a:dk2>
        <a:lt2>
          <a:srgbClr val="808080"/>
        </a:lt2>
        <a:accent1>
          <a:srgbClr val="B2B2B2"/>
        </a:accent1>
        <a:accent2>
          <a:srgbClr val="000000"/>
        </a:accent2>
        <a:accent3>
          <a:srgbClr val="FFFFFF"/>
        </a:accent3>
        <a:accent4>
          <a:srgbClr val="000000"/>
        </a:accent4>
        <a:accent5>
          <a:srgbClr val="D5D5D5"/>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5">
        <a:dk1>
          <a:srgbClr val="000000"/>
        </a:dk1>
        <a:lt1>
          <a:srgbClr val="FFFFFF"/>
        </a:lt1>
        <a:dk2>
          <a:srgbClr val="000000"/>
        </a:dk2>
        <a:lt2>
          <a:srgbClr val="808080"/>
        </a:lt2>
        <a:accent1>
          <a:srgbClr val="FF6600"/>
        </a:accent1>
        <a:accent2>
          <a:srgbClr val="000000"/>
        </a:accent2>
        <a:accent3>
          <a:srgbClr val="FFFFFF"/>
        </a:accent3>
        <a:accent4>
          <a:srgbClr val="000000"/>
        </a:accent4>
        <a:accent5>
          <a:srgbClr val="FFB8AA"/>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6">
        <a:dk1>
          <a:srgbClr val="000000"/>
        </a:dk1>
        <a:lt1>
          <a:srgbClr val="FFFFFF"/>
        </a:lt1>
        <a:dk2>
          <a:srgbClr val="000000"/>
        </a:dk2>
        <a:lt2>
          <a:srgbClr val="808080"/>
        </a:lt2>
        <a:accent1>
          <a:srgbClr val="FF6600"/>
        </a:accent1>
        <a:accent2>
          <a:srgbClr val="112E68"/>
        </a:accent2>
        <a:accent3>
          <a:srgbClr val="FFFFFF"/>
        </a:accent3>
        <a:accent4>
          <a:srgbClr val="000000"/>
        </a:accent4>
        <a:accent5>
          <a:srgbClr val="FFB8AA"/>
        </a:accent5>
        <a:accent6>
          <a:srgbClr val="0E295E"/>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C1854315D3F14E94E9142139FE240F" ma:contentTypeVersion="2" ma:contentTypeDescription="Create a new document." ma:contentTypeScope="" ma:versionID="bbf3dbb02f0943849d309e1e727480b7">
  <xsd:schema xmlns:xsd="http://www.w3.org/2001/XMLSchema" xmlns:p="http://schemas.microsoft.com/office/2006/metadata/properties" xmlns:ns2="http://schemas.microsoft.com/sharepoint/v3/fields" targetNamespace="http://schemas.microsoft.com/office/2006/metadata/properties" ma:root="true" ma:fieldsID="e8b3c6daaca560315dbaa62b021b84aa"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Version" ma:index="9" nillable="true" ma:displayName="Version" ma:default="" ma:internalName="_Version"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_Version xmlns="http://schemas.microsoft.com/sharepoint/v3/fields" xsi:nil="true"/>
  </documentManagement>
</p:properties>
</file>

<file path=customXml/itemProps1.xml><?xml version="1.0" encoding="utf-8"?>
<ds:datastoreItem xmlns:ds="http://schemas.openxmlformats.org/officeDocument/2006/customXml" ds:itemID="{9AA9E918-5954-4CE2-9316-DD6CEAB85285}">
  <ds:schemaRefs>
    <ds:schemaRef ds:uri="http://schemas.microsoft.com/sharepoint/v3/contenttype/forms"/>
  </ds:schemaRefs>
</ds:datastoreItem>
</file>

<file path=customXml/itemProps2.xml><?xml version="1.0" encoding="utf-8"?>
<ds:datastoreItem xmlns:ds="http://schemas.openxmlformats.org/officeDocument/2006/customXml" ds:itemID="{DA0F489D-4D41-445F-B437-2D580F038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E9D0FBB-83C0-4A55-8ADC-1D85A2915709}">
  <ds:schemaRefs>
    <ds:schemaRef ds:uri="http://schemas.microsoft.com/office/2006/metadata/longProperties"/>
  </ds:schemaRefs>
</ds:datastoreItem>
</file>

<file path=customXml/itemProps4.xml><?xml version="1.0" encoding="utf-8"?>
<ds:datastoreItem xmlns:ds="http://schemas.openxmlformats.org/officeDocument/2006/customXml" ds:itemID="{7A0C39A0-F1B9-4767-8BCB-33D4E50EB27B}">
  <ds:schemaRefs>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Triathlon Presentationv2</Template>
  <TotalTime>7807</TotalTime>
  <Words>870</Words>
  <Application>Microsoft Office PowerPoint</Application>
  <PresentationFormat>On-screen Show (4:3)</PresentationFormat>
  <Paragraphs>181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2_Triathlon Presentationv2</vt:lpstr>
      <vt:lpstr>Athletes briefing</vt:lpstr>
      <vt:lpstr>Briefing agenda</vt:lpstr>
      <vt:lpstr>Welcome and Introductions</vt:lpstr>
      <vt:lpstr>Competition Jury</vt:lpstr>
      <vt:lpstr>Schedule and Timelines</vt:lpstr>
      <vt:lpstr>Schedule and Timelines</vt:lpstr>
      <vt:lpstr>Schedule and Timelines</vt:lpstr>
      <vt:lpstr>Check-in procedures</vt:lpstr>
      <vt:lpstr>Check-in procedures</vt:lpstr>
      <vt:lpstr>Pre-start Procedure</vt:lpstr>
      <vt:lpstr>Start Procedure</vt:lpstr>
      <vt:lpstr>False Start Procedures</vt:lpstr>
      <vt:lpstr>The Course</vt:lpstr>
      <vt:lpstr>Swim course</vt:lpstr>
      <vt:lpstr>PowerPoint Presentation</vt:lpstr>
      <vt:lpstr>Swim Exit</vt:lpstr>
      <vt:lpstr>Transition Area </vt:lpstr>
      <vt:lpstr>Transition Flow</vt:lpstr>
      <vt:lpstr>Bike course</vt:lpstr>
      <vt:lpstr>Bike Course Map</vt:lpstr>
      <vt:lpstr>Caution</vt:lpstr>
      <vt:lpstr>Transition Flow</vt:lpstr>
      <vt:lpstr>Run course</vt:lpstr>
      <vt:lpstr>Run Course Map</vt:lpstr>
      <vt:lpstr>Run Penalty Box</vt:lpstr>
      <vt:lpstr>Run Penalty Box</vt:lpstr>
      <vt:lpstr>Post-race Procedures</vt:lpstr>
      <vt:lpstr>Coaches areas</vt:lpstr>
      <vt:lpstr>Important Updates</vt:lpstr>
      <vt:lpstr>Weather forecast</vt:lpstr>
      <vt:lpstr>PowerPoint Presentation</vt:lpstr>
    </vt:vector>
  </TitlesOfParts>
  <Company>brandRapport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briefing</dc:title>
  <dc:creator>vickys</dc:creator>
  <cp:lastModifiedBy>Andrew Armstrong</cp:lastModifiedBy>
  <cp:revision>190</cp:revision>
  <dcterms:created xsi:type="dcterms:W3CDTF">2006-10-05T13:07:37Z</dcterms:created>
  <dcterms:modified xsi:type="dcterms:W3CDTF">2014-05-01T21:19:04Z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0x0101001BC1854315D3F14E94E9142139FE240F</vt:lpwstr>
  </property>
</Properties>
</file>